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12.jpg" ContentType="image/jpe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3" r:id="rId2"/>
    <p:sldMasterId id="2147483686" r:id="rId3"/>
  </p:sldMasterIdLst>
  <p:notesMasterIdLst>
    <p:notesMasterId r:id="rId47"/>
  </p:notesMasterIdLst>
  <p:sldIdLst>
    <p:sldId id="258" r:id="rId4"/>
    <p:sldId id="842" r:id="rId5"/>
    <p:sldId id="819" r:id="rId6"/>
    <p:sldId id="824" r:id="rId7"/>
    <p:sldId id="826" r:id="rId8"/>
    <p:sldId id="835" r:id="rId9"/>
    <p:sldId id="837" r:id="rId10"/>
    <p:sldId id="827" r:id="rId11"/>
    <p:sldId id="843" r:id="rId12"/>
    <p:sldId id="844" r:id="rId13"/>
    <p:sldId id="845" r:id="rId14"/>
    <p:sldId id="846" r:id="rId15"/>
    <p:sldId id="847" r:id="rId16"/>
    <p:sldId id="848" r:id="rId17"/>
    <p:sldId id="829" r:id="rId18"/>
    <p:sldId id="269" r:id="rId19"/>
    <p:sldId id="861" r:id="rId20"/>
    <p:sldId id="839" r:id="rId21"/>
    <p:sldId id="838" r:id="rId22"/>
    <p:sldId id="860" r:id="rId23"/>
    <p:sldId id="840" r:id="rId24"/>
    <p:sldId id="841" r:id="rId25"/>
    <p:sldId id="823" r:id="rId26"/>
    <p:sldId id="830" r:id="rId27"/>
    <p:sldId id="862" r:id="rId28"/>
    <p:sldId id="831" r:id="rId29"/>
    <p:sldId id="834" r:id="rId30"/>
    <p:sldId id="849" r:id="rId31"/>
    <p:sldId id="850" r:id="rId32"/>
    <p:sldId id="851" r:id="rId33"/>
    <p:sldId id="836" r:id="rId34"/>
    <p:sldId id="859" r:id="rId35"/>
    <p:sldId id="273" r:id="rId36"/>
    <p:sldId id="833" r:id="rId37"/>
    <p:sldId id="832" r:id="rId38"/>
    <p:sldId id="852" r:id="rId39"/>
    <p:sldId id="853" r:id="rId40"/>
    <p:sldId id="854" r:id="rId41"/>
    <p:sldId id="855" r:id="rId42"/>
    <p:sldId id="856" r:id="rId43"/>
    <p:sldId id="857" r:id="rId44"/>
    <p:sldId id="828" r:id="rId45"/>
    <p:sldId id="858" r:id="rId4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79974" autoAdjust="0"/>
  </p:normalViewPr>
  <p:slideViewPr>
    <p:cSldViewPr>
      <p:cViewPr varScale="1">
        <p:scale>
          <a:sx n="58" d="100"/>
          <a:sy n="58" d="100"/>
        </p:scale>
        <p:origin x="1194" y="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07BF5F-D5F5-493D-80B4-A83F236FC1CC}" type="datetimeFigureOut">
              <a:rPr lang="es-ES" smtClean="0"/>
              <a:t>22/10/2022</a:t>
            </a:fld>
            <a:endParaRPr lang="es-ES"/>
          </a:p>
        </p:txBody>
      </p:sp>
      <p:sp>
        <p:nvSpPr>
          <p:cNvPr id="4" name="3 Marcador de imagen de diapositiva"/>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1D9EDC-506A-4A8A-A1DF-A717CC939618}" type="slidenum">
              <a:rPr lang="es-ES" smtClean="0"/>
              <a:t>‹Nº›</a:t>
            </a:fld>
            <a:endParaRPr lang="es-ES"/>
          </a:p>
        </p:txBody>
      </p:sp>
    </p:spTree>
    <p:extLst>
      <p:ext uri="{BB962C8B-B14F-4D97-AF65-F5344CB8AC3E}">
        <p14:creationId xmlns:p14="http://schemas.microsoft.com/office/powerpoint/2010/main" val="3644405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841D9EDC-506A-4A8A-A1DF-A717CC939618}" type="slidenum">
              <a:rPr lang="es-ES" smtClean="0"/>
              <a:t>1</a:t>
            </a:fld>
            <a:endParaRPr lang="es-ES"/>
          </a:p>
        </p:txBody>
      </p:sp>
    </p:spTree>
    <p:extLst>
      <p:ext uri="{BB962C8B-B14F-4D97-AF65-F5344CB8AC3E}">
        <p14:creationId xmlns:p14="http://schemas.microsoft.com/office/powerpoint/2010/main" val="298216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En este caso hay inconsistencia</a:t>
            </a:r>
            <a:r>
              <a:rPr lang="es-ES" baseline="0" dirty="0" smtClean="0"/>
              <a:t> de anotación en un bloque cuya identidad es mayor a 97% en dos genomas de </a:t>
            </a:r>
            <a:r>
              <a:rPr lang="es-ES" baseline="0" dirty="0" err="1" smtClean="0"/>
              <a:t>Ecoli</a:t>
            </a:r>
            <a:r>
              <a:rPr lang="es-ES" baseline="0" dirty="0" smtClean="0"/>
              <a:t>, y una de las </a:t>
            </a:r>
            <a:r>
              <a:rPr lang="es-ES" baseline="0" dirty="0" err="1" smtClean="0"/>
              <a:t>strains</a:t>
            </a:r>
            <a:r>
              <a:rPr lang="es-ES" baseline="0" dirty="0" smtClean="0"/>
              <a:t> tiene claramente anotado los nombres de los genes y en la otra </a:t>
            </a:r>
            <a:r>
              <a:rPr lang="es-ES" baseline="0" dirty="0" err="1" smtClean="0"/>
              <a:t>strain</a:t>
            </a:r>
            <a:r>
              <a:rPr lang="es-ES" baseline="0" dirty="0" smtClean="0"/>
              <a:t> no se propaga ese nombre, se utiliza locus </a:t>
            </a:r>
            <a:r>
              <a:rPr lang="es-ES" baseline="0" dirty="0" err="1" smtClean="0"/>
              <a:t>tags</a:t>
            </a:r>
            <a:r>
              <a:rPr lang="es-ES" baseline="0" dirty="0" smtClean="0"/>
              <a:t> no informativos.</a:t>
            </a:r>
            <a:endParaRPr lang="es-ES" dirty="0"/>
          </a:p>
        </p:txBody>
      </p:sp>
      <p:sp>
        <p:nvSpPr>
          <p:cNvPr id="4" name="Marcador de número de diapositiva 3"/>
          <p:cNvSpPr>
            <a:spLocks noGrp="1"/>
          </p:cNvSpPr>
          <p:nvPr>
            <p:ph type="sldNum" sz="quarter" idx="10"/>
          </p:nvPr>
        </p:nvSpPr>
        <p:spPr/>
        <p:txBody>
          <a:bodyPr/>
          <a:lstStyle/>
          <a:p>
            <a:fld id="{841D9EDC-506A-4A8A-A1DF-A717CC939618}" type="slidenum">
              <a:rPr lang="es-ES" smtClean="0"/>
              <a:t>10</a:t>
            </a:fld>
            <a:endParaRPr lang="es-ES"/>
          </a:p>
        </p:txBody>
      </p:sp>
    </p:spTree>
    <p:extLst>
      <p:ext uri="{BB962C8B-B14F-4D97-AF65-F5344CB8AC3E}">
        <p14:creationId xmlns:p14="http://schemas.microsoft.com/office/powerpoint/2010/main" val="721813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Hay errores en la escritura del</a:t>
            </a:r>
            <a:r>
              <a:rPr lang="es-ES" baseline="0" dirty="0" smtClean="0"/>
              <a:t> nombre de la proteína que introduce inconsistencias. En las búsquedas supondría no encontrar todas las entradas de la </a:t>
            </a:r>
            <a:r>
              <a:rPr lang="es-ES" baseline="0" dirty="0" err="1" smtClean="0"/>
              <a:t>bbdd</a:t>
            </a:r>
            <a:r>
              <a:rPr lang="es-ES" baseline="0" dirty="0" smtClean="0"/>
              <a:t> buscando por un nombre que tenga errores de escritura.</a:t>
            </a:r>
            <a:endParaRPr lang="es-ES" dirty="0"/>
          </a:p>
        </p:txBody>
      </p:sp>
      <p:sp>
        <p:nvSpPr>
          <p:cNvPr id="4" name="Marcador de número de diapositiva 3"/>
          <p:cNvSpPr>
            <a:spLocks noGrp="1"/>
          </p:cNvSpPr>
          <p:nvPr>
            <p:ph type="sldNum" sz="quarter" idx="10"/>
          </p:nvPr>
        </p:nvSpPr>
        <p:spPr/>
        <p:txBody>
          <a:bodyPr/>
          <a:lstStyle/>
          <a:p>
            <a:fld id="{841D9EDC-506A-4A8A-A1DF-A717CC939618}" type="slidenum">
              <a:rPr lang="es-ES" smtClean="0"/>
              <a:t>11</a:t>
            </a:fld>
            <a:endParaRPr lang="es-ES"/>
          </a:p>
        </p:txBody>
      </p:sp>
    </p:spTree>
    <p:extLst>
      <p:ext uri="{BB962C8B-B14F-4D97-AF65-F5344CB8AC3E}">
        <p14:creationId xmlns:p14="http://schemas.microsoft.com/office/powerpoint/2010/main" val="42236872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Mismo nombre</a:t>
            </a:r>
            <a:r>
              <a:rPr lang="es-ES" baseline="0" dirty="0" smtClean="0"/>
              <a:t> diferente producto </a:t>
            </a:r>
            <a:r>
              <a:rPr lang="es-ES" baseline="0" dirty="0" err="1" smtClean="0"/>
              <a:t>genico</a:t>
            </a:r>
            <a:endParaRPr lang="es-ES" dirty="0"/>
          </a:p>
        </p:txBody>
      </p:sp>
      <p:sp>
        <p:nvSpPr>
          <p:cNvPr id="4" name="Marcador de número de diapositiva 3"/>
          <p:cNvSpPr>
            <a:spLocks noGrp="1"/>
          </p:cNvSpPr>
          <p:nvPr>
            <p:ph type="sldNum" sz="quarter" idx="10"/>
          </p:nvPr>
        </p:nvSpPr>
        <p:spPr/>
        <p:txBody>
          <a:bodyPr/>
          <a:lstStyle/>
          <a:p>
            <a:fld id="{841D9EDC-506A-4A8A-A1DF-A717CC939618}" type="slidenum">
              <a:rPr lang="es-ES" smtClean="0"/>
              <a:t>12</a:t>
            </a:fld>
            <a:endParaRPr lang="es-ES"/>
          </a:p>
        </p:txBody>
      </p:sp>
    </p:spTree>
    <p:extLst>
      <p:ext uri="{BB962C8B-B14F-4D97-AF65-F5344CB8AC3E}">
        <p14:creationId xmlns:p14="http://schemas.microsoft.com/office/powerpoint/2010/main" val="4286816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Las </a:t>
            </a:r>
            <a:r>
              <a:rPr lang="es-ES" dirty="0" err="1" smtClean="0"/>
              <a:t>hipotétical</a:t>
            </a:r>
            <a:r>
              <a:rPr lang="es-ES" baseline="0" dirty="0" smtClean="0"/>
              <a:t> </a:t>
            </a:r>
            <a:r>
              <a:rPr lang="es-ES" baseline="0" dirty="0" err="1" smtClean="0"/>
              <a:t>proteins</a:t>
            </a:r>
            <a:r>
              <a:rPr lang="es-ES" baseline="0" dirty="0" smtClean="0"/>
              <a:t> pueden ser verdaderos genes sin función conocida o artefactos. A veces hay homología con una proteína pero no se identifican dominios funcionales. Esto depende claramente del aumento de evidencia a través de datos experimentales que permitan asignar funciones a genes o proteínas con función desconocida</a:t>
            </a:r>
            <a:endParaRPr lang="es-ES" dirty="0"/>
          </a:p>
        </p:txBody>
      </p:sp>
      <p:sp>
        <p:nvSpPr>
          <p:cNvPr id="4" name="Marcador de número de diapositiva 3"/>
          <p:cNvSpPr>
            <a:spLocks noGrp="1"/>
          </p:cNvSpPr>
          <p:nvPr>
            <p:ph type="sldNum" sz="quarter" idx="10"/>
          </p:nvPr>
        </p:nvSpPr>
        <p:spPr/>
        <p:txBody>
          <a:bodyPr/>
          <a:lstStyle/>
          <a:p>
            <a:fld id="{841D9EDC-506A-4A8A-A1DF-A717CC939618}" type="slidenum">
              <a:rPr lang="es-ES" smtClean="0"/>
              <a:t>13</a:t>
            </a:fld>
            <a:endParaRPr lang="es-ES"/>
          </a:p>
        </p:txBody>
      </p:sp>
    </p:spTree>
    <p:extLst>
      <p:ext uri="{BB962C8B-B14F-4D97-AF65-F5344CB8AC3E}">
        <p14:creationId xmlns:p14="http://schemas.microsoft.com/office/powerpoint/2010/main" val="36220369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Otra limitación es distinguir</a:t>
            </a:r>
            <a:r>
              <a:rPr lang="es-ES" baseline="0" dirty="0" smtClean="0"/>
              <a:t> ortólogos de </a:t>
            </a:r>
            <a:r>
              <a:rPr lang="es-ES" baseline="0" dirty="0" err="1" smtClean="0"/>
              <a:t>paralogos</a:t>
            </a:r>
            <a:r>
              <a:rPr lang="es-ES" baseline="0" dirty="0" smtClean="0"/>
              <a:t>. El ortólogo suele retener función similar, el </a:t>
            </a:r>
            <a:r>
              <a:rPr lang="es-ES" baseline="0" dirty="0" err="1" smtClean="0"/>
              <a:t>paralogo</a:t>
            </a:r>
            <a:r>
              <a:rPr lang="es-ES" baseline="0" dirty="0" smtClean="0"/>
              <a:t> suele evolucionar a la perdida de función o función diferente.</a:t>
            </a:r>
            <a:endParaRPr lang="es-ES" dirty="0"/>
          </a:p>
        </p:txBody>
      </p:sp>
      <p:sp>
        <p:nvSpPr>
          <p:cNvPr id="4" name="Marcador de número de diapositiva 3"/>
          <p:cNvSpPr>
            <a:spLocks noGrp="1"/>
          </p:cNvSpPr>
          <p:nvPr>
            <p:ph type="sldNum" sz="quarter" idx="10"/>
          </p:nvPr>
        </p:nvSpPr>
        <p:spPr/>
        <p:txBody>
          <a:bodyPr/>
          <a:lstStyle/>
          <a:p>
            <a:fld id="{841D9EDC-506A-4A8A-A1DF-A717CC939618}" type="slidenum">
              <a:rPr lang="es-ES" smtClean="0"/>
              <a:t>14</a:t>
            </a:fld>
            <a:endParaRPr lang="es-ES"/>
          </a:p>
        </p:txBody>
      </p:sp>
    </p:spTree>
    <p:extLst>
      <p:ext uri="{BB962C8B-B14F-4D97-AF65-F5344CB8AC3E}">
        <p14:creationId xmlns:p14="http://schemas.microsoft.com/office/powerpoint/2010/main" val="31601496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La</a:t>
            </a:r>
            <a:r>
              <a:rPr lang="es-ES" baseline="0" dirty="0" smtClean="0"/>
              <a:t> etiqueta </a:t>
            </a:r>
            <a:r>
              <a:rPr lang="es-ES" baseline="0" dirty="0" err="1" smtClean="0"/>
              <a:t>Refseq</a:t>
            </a:r>
            <a:r>
              <a:rPr lang="es-ES" baseline="0" dirty="0" smtClean="0"/>
              <a:t> se pone o se considera una proteína o secuencia </a:t>
            </a:r>
            <a:r>
              <a:rPr lang="es-ES" baseline="0" dirty="0" err="1" smtClean="0"/>
              <a:t>Refseq</a:t>
            </a:r>
            <a:r>
              <a:rPr lang="es-ES" baseline="0" dirty="0" smtClean="0"/>
              <a:t> cuando ha sido curada con el objetivo de tener un standard algo fiable sobre lo que fijarse y propagar anotación. </a:t>
            </a:r>
            <a:endParaRPr lang="es-ES" dirty="0"/>
          </a:p>
        </p:txBody>
      </p:sp>
      <p:sp>
        <p:nvSpPr>
          <p:cNvPr id="4" name="Marcador de número de diapositiva 3"/>
          <p:cNvSpPr>
            <a:spLocks noGrp="1"/>
          </p:cNvSpPr>
          <p:nvPr>
            <p:ph type="sldNum" sz="quarter" idx="10"/>
          </p:nvPr>
        </p:nvSpPr>
        <p:spPr/>
        <p:txBody>
          <a:bodyPr/>
          <a:lstStyle/>
          <a:p>
            <a:fld id="{841D9EDC-506A-4A8A-A1DF-A717CC939618}" type="slidenum">
              <a:rPr lang="es-ES" smtClean="0"/>
              <a:t>15</a:t>
            </a:fld>
            <a:endParaRPr lang="es-ES"/>
          </a:p>
        </p:txBody>
      </p:sp>
    </p:spTree>
    <p:extLst>
      <p:ext uri="{BB962C8B-B14F-4D97-AF65-F5344CB8AC3E}">
        <p14:creationId xmlns:p14="http://schemas.microsoft.com/office/powerpoint/2010/main" val="1435104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err="1" smtClean="0"/>
              <a:t>Prokka</a:t>
            </a:r>
            <a:r>
              <a:rPr lang="en-GB" dirty="0" smtClean="0"/>
              <a:t>, rapid prokaryotic</a:t>
            </a:r>
            <a:r>
              <a:rPr lang="en-GB" baseline="0" dirty="0" smtClean="0"/>
              <a:t> genome annotation,</a:t>
            </a:r>
            <a:r>
              <a:rPr lang="en-GB" dirty="0" smtClean="0"/>
              <a:t> </a:t>
            </a:r>
            <a:r>
              <a:rPr lang="en-GB" dirty="0" err="1" smtClean="0"/>
              <a:t>es</a:t>
            </a:r>
            <a:r>
              <a:rPr lang="en-GB" dirty="0" smtClean="0"/>
              <a:t> un software</a:t>
            </a:r>
            <a:r>
              <a:rPr lang="en-GB" baseline="0" dirty="0" smtClean="0"/>
              <a:t> de </a:t>
            </a:r>
            <a:r>
              <a:rPr lang="en-GB" baseline="0" dirty="0" err="1" smtClean="0"/>
              <a:t>anotación</a:t>
            </a:r>
            <a:r>
              <a:rPr lang="en-GB" baseline="0" dirty="0" smtClean="0"/>
              <a:t> que </a:t>
            </a:r>
            <a:r>
              <a:rPr lang="en-GB" baseline="0" dirty="0" err="1" smtClean="0"/>
              <a:t>incorpora</a:t>
            </a:r>
            <a:r>
              <a:rPr lang="en-GB" baseline="0" dirty="0" smtClean="0"/>
              <a:t> </a:t>
            </a:r>
            <a:r>
              <a:rPr lang="en-GB" baseline="0" dirty="0" err="1" smtClean="0"/>
              <a:t>diferentes</a:t>
            </a:r>
            <a:r>
              <a:rPr lang="en-GB" baseline="0" dirty="0" smtClean="0"/>
              <a:t> </a:t>
            </a:r>
            <a:r>
              <a:rPr lang="en-GB" baseline="0" dirty="0" err="1" smtClean="0"/>
              <a:t>softwares</a:t>
            </a:r>
            <a:r>
              <a:rPr lang="en-GB" baseline="0" dirty="0" smtClean="0"/>
              <a:t> que </a:t>
            </a:r>
            <a:r>
              <a:rPr lang="en-GB" baseline="0" dirty="0" err="1" smtClean="0"/>
              <a:t>anotan</a:t>
            </a:r>
            <a:r>
              <a:rPr lang="en-GB" baseline="0" dirty="0" smtClean="0"/>
              <a:t> </a:t>
            </a:r>
            <a:r>
              <a:rPr lang="en-GB" baseline="0" dirty="0" err="1" smtClean="0"/>
              <a:t>cada</a:t>
            </a:r>
            <a:r>
              <a:rPr lang="en-GB" baseline="0" dirty="0" smtClean="0"/>
              <a:t> </a:t>
            </a:r>
            <a:r>
              <a:rPr lang="en-GB" baseline="0" dirty="0" err="1" smtClean="0"/>
              <a:t>una</a:t>
            </a:r>
            <a:r>
              <a:rPr lang="en-GB" baseline="0" dirty="0" smtClean="0"/>
              <a:t> de las features</a:t>
            </a:r>
            <a:endParaRPr lang="en-GB" dirty="0"/>
          </a:p>
        </p:txBody>
      </p:sp>
      <p:sp>
        <p:nvSpPr>
          <p:cNvPr id="4" name="Slide Number Placeholder 3"/>
          <p:cNvSpPr>
            <a:spLocks noGrp="1"/>
          </p:cNvSpPr>
          <p:nvPr>
            <p:ph type="sldNum" sz="quarter" idx="10"/>
          </p:nvPr>
        </p:nvSpPr>
        <p:spPr/>
        <p:txBody>
          <a:bodyPr/>
          <a:lstStyle/>
          <a:p>
            <a:fld id="{07ADA18D-2262-440F-A6AB-2EAD50F5D6FA}" type="slidenum">
              <a:rPr lang="en-GB" smtClean="0"/>
              <a:t>16</a:t>
            </a:fld>
            <a:endParaRPr lang="en-GB"/>
          </a:p>
        </p:txBody>
      </p:sp>
    </p:spTree>
    <p:extLst>
      <p:ext uri="{BB962C8B-B14F-4D97-AF65-F5344CB8AC3E}">
        <p14:creationId xmlns:p14="http://schemas.microsoft.com/office/powerpoint/2010/main" val="2550391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smtClean="0"/>
              <a:t>Prokka</a:t>
            </a:r>
            <a:r>
              <a:rPr lang="es-ES" dirty="0" smtClean="0"/>
              <a:t> funciona con un método </a:t>
            </a:r>
            <a:r>
              <a:rPr lang="es-ES" dirty="0" err="1" smtClean="0"/>
              <a:t>jerarquico</a:t>
            </a:r>
            <a:r>
              <a:rPr lang="es-ES" baseline="0" dirty="0" smtClean="0"/>
              <a:t> de búsqueda partiendo de bases de datos de confianza aportada por usuario a búsqueda en </a:t>
            </a:r>
            <a:r>
              <a:rPr lang="es-ES" baseline="0" dirty="0" err="1" smtClean="0"/>
              <a:t>uniprot</a:t>
            </a:r>
            <a:r>
              <a:rPr lang="es-ES" baseline="0" dirty="0" smtClean="0"/>
              <a:t>, </a:t>
            </a:r>
            <a:r>
              <a:rPr lang="es-ES" baseline="0" dirty="0" err="1" smtClean="0"/>
              <a:t>refseq</a:t>
            </a:r>
            <a:r>
              <a:rPr lang="es-ES" baseline="0" dirty="0" smtClean="0"/>
              <a:t> y dominios. Si no encuentra la deja como </a:t>
            </a:r>
            <a:r>
              <a:rPr lang="es-ES" baseline="0" dirty="0" err="1" smtClean="0"/>
              <a:t>hipothetical</a:t>
            </a:r>
            <a:r>
              <a:rPr lang="es-ES" baseline="0" dirty="0" smtClean="0"/>
              <a:t> </a:t>
            </a:r>
            <a:r>
              <a:rPr lang="es-ES" baseline="0" dirty="0" err="1" smtClean="0"/>
              <a:t>protein</a:t>
            </a:r>
            <a:r>
              <a:rPr lang="es-ES" baseline="0" dirty="0" smtClean="0"/>
              <a:t>.</a:t>
            </a:r>
            <a:endParaRPr lang="es-ES" dirty="0"/>
          </a:p>
        </p:txBody>
      </p:sp>
      <p:sp>
        <p:nvSpPr>
          <p:cNvPr id="4" name="Marcador de número de diapositiva 3"/>
          <p:cNvSpPr>
            <a:spLocks noGrp="1"/>
          </p:cNvSpPr>
          <p:nvPr>
            <p:ph type="sldNum" sz="quarter" idx="10"/>
          </p:nvPr>
        </p:nvSpPr>
        <p:spPr/>
        <p:txBody>
          <a:bodyPr/>
          <a:lstStyle/>
          <a:p>
            <a:fld id="{841D9EDC-506A-4A8A-A1DF-A717CC939618}" type="slidenum">
              <a:rPr lang="es-ES" smtClean="0"/>
              <a:t>17</a:t>
            </a:fld>
            <a:endParaRPr lang="es-ES"/>
          </a:p>
        </p:txBody>
      </p:sp>
    </p:spTree>
    <p:extLst>
      <p:ext uri="{BB962C8B-B14F-4D97-AF65-F5344CB8AC3E}">
        <p14:creationId xmlns:p14="http://schemas.microsoft.com/office/powerpoint/2010/main" val="39782493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Debido</a:t>
            </a:r>
            <a:r>
              <a:rPr lang="es-ES" baseline="0" dirty="0" smtClean="0"/>
              <a:t> a que buscar en </a:t>
            </a:r>
            <a:r>
              <a:rPr lang="es-ES" baseline="0" dirty="0" err="1" smtClean="0"/>
              <a:t>bbdd</a:t>
            </a:r>
            <a:r>
              <a:rPr lang="es-ES" baseline="0" dirty="0" smtClean="0"/>
              <a:t> pequeñas y de secuencias cercanas es mas rápido, la idea de </a:t>
            </a:r>
            <a:r>
              <a:rPr lang="es-ES" baseline="0" dirty="0" err="1" smtClean="0"/>
              <a:t>prokka</a:t>
            </a:r>
            <a:r>
              <a:rPr lang="es-ES" baseline="0" dirty="0" smtClean="0"/>
              <a:t> es usar un set de datos de proteínas cercanas y después ampliar la anotación usando un set mayor de proteínas mas lejanas en homología. Se puede incorporar el propio set de secuencias, se trabaja sobre un </a:t>
            </a:r>
            <a:r>
              <a:rPr lang="es-ES" baseline="0" dirty="0" err="1" smtClean="0"/>
              <a:t>core</a:t>
            </a:r>
            <a:r>
              <a:rPr lang="es-ES" baseline="0" dirty="0" smtClean="0"/>
              <a:t> de proteínas de bacterias, comunes a todas, es opcional usar especifica de genero y anota dominios mediante </a:t>
            </a:r>
            <a:r>
              <a:rPr lang="es-ES" baseline="0" dirty="0" err="1" smtClean="0"/>
              <a:t>HMMs</a:t>
            </a:r>
            <a:r>
              <a:rPr lang="es-ES" baseline="0" dirty="0" smtClean="0"/>
              <a:t>.</a:t>
            </a:r>
            <a:endParaRPr lang="es-ES" dirty="0"/>
          </a:p>
        </p:txBody>
      </p:sp>
      <p:sp>
        <p:nvSpPr>
          <p:cNvPr id="4" name="Marcador de número de diapositiva 3"/>
          <p:cNvSpPr>
            <a:spLocks noGrp="1"/>
          </p:cNvSpPr>
          <p:nvPr>
            <p:ph type="sldNum" sz="quarter" idx="10"/>
          </p:nvPr>
        </p:nvSpPr>
        <p:spPr/>
        <p:txBody>
          <a:bodyPr/>
          <a:lstStyle/>
          <a:p>
            <a:fld id="{841D9EDC-506A-4A8A-A1DF-A717CC939618}" type="slidenum">
              <a:rPr lang="es-ES" smtClean="0"/>
              <a:t>18</a:t>
            </a:fld>
            <a:endParaRPr lang="es-ES"/>
          </a:p>
        </p:txBody>
      </p:sp>
    </p:spTree>
    <p:extLst>
      <p:ext uri="{BB962C8B-B14F-4D97-AF65-F5344CB8AC3E}">
        <p14:creationId xmlns:p14="http://schemas.microsoft.com/office/powerpoint/2010/main" val="33473961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Hacemos </a:t>
            </a:r>
            <a:r>
              <a:rPr lang="es-ES" dirty="0" err="1" smtClean="0"/>
              <a:t>blast</a:t>
            </a:r>
            <a:r>
              <a:rPr lang="es-ES" dirty="0" smtClean="0"/>
              <a:t> contra una </a:t>
            </a:r>
            <a:r>
              <a:rPr lang="es-ES" dirty="0" err="1" smtClean="0"/>
              <a:t>bbdd</a:t>
            </a:r>
            <a:r>
              <a:rPr lang="es-ES" dirty="0" smtClean="0"/>
              <a:t> y lo que hay en </a:t>
            </a:r>
            <a:r>
              <a:rPr lang="es-ES" dirty="0" err="1" smtClean="0"/>
              <a:t>bbdd</a:t>
            </a:r>
            <a:r>
              <a:rPr lang="es-ES" dirty="0" smtClean="0"/>
              <a:t> es lo que obtenemos </a:t>
            </a:r>
            <a:endParaRPr lang="es-ES" dirty="0"/>
          </a:p>
        </p:txBody>
      </p:sp>
      <p:sp>
        <p:nvSpPr>
          <p:cNvPr id="4" name="Marcador de número de diapositiva 3"/>
          <p:cNvSpPr>
            <a:spLocks noGrp="1"/>
          </p:cNvSpPr>
          <p:nvPr>
            <p:ph type="sldNum" sz="quarter" idx="10"/>
          </p:nvPr>
        </p:nvSpPr>
        <p:spPr/>
        <p:txBody>
          <a:bodyPr/>
          <a:lstStyle/>
          <a:p>
            <a:fld id="{841D9EDC-506A-4A8A-A1DF-A717CC939618}" type="slidenum">
              <a:rPr lang="es-ES" smtClean="0"/>
              <a:t>19</a:t>
            </a:fld>
            <a:endParaRPr lang="es-ES"/>
          </a:p>
        </p:txBody>
      </p:sp>
    </p:spTree>
    <p:extLst>
      <p:ext uri="{BB962C8B-B14F-4D97-AF65-F5344CB8AC3E}">
        <p14:creationId xmlns:p14="http://schemas.microsoft.com/office/powerpoint/2010/main" val="2104585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El genoma bacteriano es una</a:t>
            </a:r>
            <a:r>
              <a:rPr lang="es-ES" baseline="0" dirty="0" smtClean="0"/>
              <a:t> </a:t>
            </a:r>
            <a:r>
              <a:rPr lang="es-ES" baseline="0" dirty="0" err="1" smtClean="0"/>
              <a:t>molecula</a:t>
            </a:r>
            <a:r>
              <a:rPr lang="es-ES" baseline="0" dirty="0" smtClean="0"/>
              <a:t> de DNA circular de tamaños diferentes según especie. </a:t>
            </a:r>
            <a:r>
              <a:rPr lang="es-ES" baseline="0" dirty="0" err="1" smtClean="0"/>
              <a:t>Ademas</a:t>
            </a:r>
            <a:r>
              <a:rPr lang="es-ES" baseline="0" dirty="0" smtClean="0"/>
              <a:t> tienen otras moléculas de DNA circular, </a:t>
            </a:r>
            <a:r>
              <a:rPr lang="es-ES" baseline="0" dirty="0" err="1" smtClean="0"/>
              <a:t>plasmidos</a:t>
            </a:r>
            <a:r>
              <a:rPr lang="es-ES" baseline="0" dirty="0" smtClean="0"/>
              <a:t> de distintos tamaños y números de copia diferente que generalmente codifican para genes no esenciales. Contienen unos miles de genes en mayor densidad que humano, no hay </a:t>
            </a:r>
            <a:r>
              <a:rPr lang="es-ES" baseline="0" dirty="0" err="1" smtClean="0"/>
              <a:t>intrones</a:t>
            </a:r>
            <a:r>
              <a:rPr lang="es-ES" baseline="0" dirty="0" smtClean="0"/>
              <a:t>, generalmente organizados en </a:t>
            </a:r>
            <a:r>
              <a:rPr lang="es-ES" baseline="0" dirty="0" err="1" smtClean="0"/>
              <a:t>operones</a:t>
            </a:r>
            <a:r>
              <a:rPr lang="es-ES" baseline="0" dirty="0" smtClean="0"/>
              <a:t>. </a:t>
            </a:r>
            <a:endParaRPr lang="es-ES" dirty="0"/>
          </a:p>
        </p:txBody>
      </p:sp>
      <p:sp>
        <p:nvSpPr>
          <p:cNvPr id="4" name="Marcador de número de diapositiva 3"/>
          <p:cNvSpPr>
            <a:spLocks noGrp="1"/>
          </p:cNvSpPr>
          <p:nvPr>
            <p:ph type="sldNum" sz="quarter" idx="10"/>
          </p:nvPr>
        </p:nvSpPr>
        <p:spPr/>
        <p:txBody>
          <a:bodyPr/>
          <a:lstStyle/>
          <a:p>
            <a:fld id="{841D9EDC-506A-4A8A-A1DF-A717CC939618}" type="slidenum">
              <a:rPr lang="es-ES" smtClean="0"/>
              <a:t>2</a:t>
            </a:fld>
            <a:endParaRPr lang="es-ES"/>
          </a:p>
        </p:txBody>
      </p:sp>
    </p:spTree>
    <p:extLst>
      <p:ext uri="{BB962C8B-B14F-4D97-AF65-F5344CB8AC3E}">
        <p14:creationId xmlns:p14="http://schemas.microsoft.com/office/powerpoint/2010/main" val="40061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Hacemos </a:t>
            </a:r>
            <a:r>
              <a:rPr lang="es-ES" dirty="0" err="1" smtClean="0"/>
              <a:t>blast</a:t>
            </a:r>
            <a:r>
              <a:rPr lang="es-ES" dirty="0" smtClean="0"/>
              <a:t> contra una </a:t>
            </a:r>
            <a:r>
              <a:rPr lang="es-ES" dirty="0" err="1" smtClean="0"/>
              <a:t>bbdd</a:t>
            </a:r>
            <a:r>
              <a:rPr lang="es-ES" dirty="0" smtClean="0"/>
              <a:t> y lo que hay en </a:t>
            </a:r>
            <a:r>
              <a:rPr lang="es-ES" dirty="0" err="1" smtClean="0"/>
              <a:t>bbdd</a:t>
            </a:r>
            <a:r>
              <a:rPr lang="es-ES" dirty="0" smtClean="0"/>
              <a:t> es lo que obtenemos </a:t>
            </a:r>
            <a:endParaRPr lang="es-ES" dirty="0"/>
          </a:p>
        </p:txBody>
      </p:sp>
      <p:sp>
        <p:nvSpPr>
          <p:cNvPr id="4" name="Marcador de número de diapositiva 3"/>
          <p:cNvSpPr>
            <a:spLocks noGrp="1"/>
          </p:cNvSpPr>
          <p:nvPr>
            <p:ph type="sldNum" sz="quarter" idx="10"/>
          </p:nvPr>
        </p:nvSpPr>
        <p:spPr/>
        <p:txBody>
          <a:bodyPr/>
          <a:lstStyle/>
          <a:p>
            <a:fld id="{841D9EDC-506A-4A8A-A1DF-A717CC939618}" type="slidenum">
              <a:rPr lang="es-ES" smtClean="0"/>
              <a:t>20</a:t>
            </a:fld>
            <a:endParaRPr lang="es-ES"/>
          </a:p>
        </p:txBody>
      </p:sp>
    </p:spTree>
    <p:extLst>
      <p:ext uri="{BB962C8B-B14F-4D97-AF65-F5344CB8AC3E}">
        <p14:creationId xmlns:p14="http://schemas.microsoft.com/office/powerpoint/2010/main" val="21277549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Porque se justifica usar un </a:t>
            </a:r>
            <a:r>
              <a:rPr lang="es-ES" dirty="0" err="1" smtClean="0"/>
              <a:t>core</a:t>
            </a:r>
            <a:r>
              <a:rPr lang="es-ES" dirty="0" smtClean="0"/>
              <a:t> de proteínas, muchas proteínas bacterianas están conservadas, hay validación experimental y tienen anotación. La información la extrae de </a:t>
            </a:r>
            <a:r>
              <a:rPr lang="es-ES" dirty="0" err="1" smtClean="0"/>
              <a:t>Uniprot</a:t>
            </a:r>
            <a:r>
              <a:rPr lang="es-ES" dirty="0" smtClean="0"/>
              <a:t> – </a:t>
            </a:r>
            <a:r>
              <a:rPr lang="es-ES" dirty="0" err="1" smtClean="0"/>
              <a:t>swissprot</a:t>
            </a:r>
            <a:r>
              <a:rPr lang="es-ES" dirty="0" smtClean="0"/>
              <a:t> que es la </a:t>
            </a:r>
            <a:r>
              <a:rPr lang="es-ES" dirty="0" err="1" smtClean="0"/>
              <a:t>Refseq</a:t>
            </a:r>
            <a:r>
              <a:rPr lang="es-ES" baseline="0" dirty="0" smtClean="0"/>
              <a:t> de </a:t>
            </a:r>
            <a:r>
              <a:rPr lang="es-ES" baseline="0" dirty="0" err="1" smtClean="0"/>
              <a:t>uniprot</a:t>
            </a:r>
            <a:r>
              <a:rPr lang="es-ES" baseline="0" dirty="0" smtClean="0"/>
              <a:t>, solo proteínas bacterianas con nivel de evidencia a nivel de aminoácido y de expresión, rechaza fragmentos y extrae la anotación de gen, id en caso de enzima, </a:t>
            </a:r>
            <a:r>
              <a:rPr lang="es-ES" baseline="0" dirty="0" err="1" smtClean="0"/>
              <a:t>product</a:t>
            </a:r>
            <a:r>
              <a:rPr lang="es-ES" baseline="0" dirty="0" smtClean="0"/>
              <a:t> o id en otras </a:t>
            </a:r>
            <a:r>
              <a:rPr lang="es-ES" baseline="0" dirty="0" err="1" smtClean="0"/>
              <a:t>dbs</a:t>
            </a:r>
            <a:r>
              <a:rPr lang="es-ES" baseline="0" dirty="0" smtClean="0"/>
              <a:t>. Hace un </a:t>
            </a:r>
            <a:r>
              <a:rPr lang="es-ES" baseline="0" dirty="0" err="1" smtClean="0"/>
              <a:t>blastp</a:t>
            </a:r>
            <a:r>
              <a:rPr lang="es-ES" baseline="0" dirty="0" smtClean="0"/>
              <a:t> y captura en una primera instancia </a:t>
            </a:r>
            <a:r>
              <a:rPr lang="es-ES" baseline="0" dirty="0" err="1" smtClean="0"/>
              <a:t>aprox</a:t>
            </a:r>
            <a:r>
              <a:rPr lang="es-ES" baseline="0" dirty="0" smtClean="0"/>
              <a:t> 50% de genes anotados</a:t>
            </a:r>
            <a:endParaRPr lang="es-ES" dirty="0"/>
          </a:p>
        </p:txBody>
      </p:sp>
      <p:sp>
        <p:nvSpPr>
          <p:cNvPr id="4" name="Marcador de número de diapositiva 3"/>
          <p:cNvSpPr>
            <a:spLocks noGrp="1"/>
          </p:cNvSpPr>
          <p:nvPr>
            <p:ph type="sldNum" sz="quarter" idx="10"/>
          </p:nvPr>
        </p:nvSpPr>
        <p:spPr/>
        <p:txBody>
          <a:bodyPr/>
          <a:lstStyle/>
          <a:p>
            <a:fld id="{841D9EDC-506A-4A8A-A1DF-A717CC939618}" type="slidenum">
              <a:rPr lang="es-ES" smtClean="0"/>
              <a:t>21</a:t>
            </a:fld>
            <a:endParaRPr lang="es-ES"/>
          </a:p>
        </p:txBody>
      </p:sp>
    </p:spTree>
    <p:extLst>
      <p:ext uri="{BB962C8B-B14F-4D97-AF65-F5344CB8AC3E}">
        <p14:creationId xmlns:p14="http://schemas.microsoft.com/office/powerpoint/2010/main" val="20750873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Se tiene la opción de usar </a:t>
            </a:r>
            <a:r>
              <a:rPr lang="es-ES" dirty="0" err="1" smtClean="0"/>
              <a:t>proteoma</a:t>
            </a:r>
            <a:r>
              <a:rPr lang="es-ES" dirty="0" smtClean="0"/>
              <a:t> de genero, derivado de genomas completos, y se propaga la anotación mas</a:t>
            </a:r>
            <a:r>
              <a:rPr lang="es-ES" baseline="0" dirty="0" smtClean="0"/>
              <a:t> representada. Usa modelos de </a:t>
            </a:r>
            <a:r>
              <a:rPr lang="es-ES" baseline="0" dirty="0" err="1" smtClean="0"/>
              <a:t>dbs</a:t>
            </a:r>
            <a:r>
              <a:rPr lang="es-ES" baseline="0" dirty="0" smtClean="0"/>
              <a:t> para dominios. </a:t>
            </a:r>
            <a:endParaRPr lang="es-ES" dirty="0"/>
          </a:p>
        </p:txBody>
      </p:sp>
      <p:sp>
        <p:nvSpPr>
          <p:cNvPr id="4" name="Marcador de número de diapositiva 3"/>
          <p:cNvSpPr>
            <a:spLocks noGrp="1"/>
          </p:cNvSpPr>
          <p:nvPr>
            <p:ph type="sldNum" sz="quarter" idx="10"/>
          </p:nvPr>
        </p:nvSpPr>
        <p:spPr/>
        <p:txBody>
          <a:bodyPr/>
          <a:lstStyle/>
          <a:p>
            <a:fld id="{841D9EDC-506A-4A8A-A1DF-A717CC939618}" type="slidenum">
              <a:rPr lang="es-ES" smtClean="0"/>
              <a:t>22</a:t>
            </a:fld>
            <a:endParaRPr lang="es-ES"/>
          </a:p>
        </p:txBody>
      </p:sp>
    </p:spTree>
    <p:extLst>
      <p:ext uri="{BB962C8B-B14F-4D97-AF65-F5344CB8AC3E}">
        <p14:creationId xmlns:p14="http://schemas.microsoft.com/office/powerpoint/2010/main" val="20785509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Los ficheros</a:t>
            </a:r>
            <a:r>
              <a:rPr lang="es-ES" baseline="0" dirty="0" smtClean="0"/>
              <a:t> que genera la anotación son:</a:t>
            </a:r>
            <a:endParaRPr lang="es-ES" dirty="0"/>
          </a:p>
        </p:txBody>
      </p:sp>
      <p:sp>
        <p:nvSpPr>
          <p:cNvPr id="4" name="Marcador de número de diapositiva 3"/>
          <p:cNvSpPr>
            <a:spLocks noGrp="1"/>
          </p:cNvSpPr>
          <p:nvPr>
            <p:ph type="sldNum" sz="quarter" idx="10"/>
          </p:nvPr>
        </p:nvSpPr>
        <p:spPr/>
        <p:txBody>
          <a:bodyPr/>
          <a:lstStyle/>
          <a:p>
            <a:fld id="{841D9EDC-506A-4A8A-A1DF-A717CC939618}" type="slidenum">
              <a:rPr lang="es-ES" smtClean="0"/>
              <a:t>23</a:t>
            </a:fld>
            <a:endParaRPr lang="es-ES"/>
          </a:p>
        </p:txBody>
      </p:sp>
    </p:spTree>
    <p:extLst>
      <p:ext uri="{BB962C8B-B14F-4D97-AF65-F5344CB8AC3E}">
        <p14:creationId xmlns:p14="http://schemas.microsoft.com/office/powerpoint/2010/main" val="28838166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Column 9 Tags</a:t>
            </a:r>
          </a:p>
          <a:p>
            <a:endParaRPr lang="en-GB" dirty="0"/>
          </a:p>
          <a:p>
            <a:r>
              <a:rPr lang="en-GB" dirty="0"/>
              <a:t>Column 9 tags have predefined meanings:</a:t>
            </a:r>
          </a:p>
          <a:p>
            <a:endParaRPr lang="en-GB" dirty="0"/>
          </a:p>
          <a:p>
            <a:r>
              <a:rPr lang="en-GB" dirty="0"/>
              <a:t>ID</a:t>
            </a:r>
          </a:p>
          <a:p>
            <a:r>
              <a:rPr lang="en-GB" dirty="0"/>
              <a:t>Indicates the unique identifier of the feature. IDs must be unique within the scope of the GFF file.</a:t>
            </a:r>
          </a:p>
          <a:p>
            <a:r>
              <a:rPr lang="en-GB" dirty="0"/>
              <a:t>Name</a:t>
            </a:r>
          </a:p>
          <a:p>
            <a:r>
              <a:rPr lang="en-GB" dirty="0"/>
              <a:t>Display name for the feature. This is the name to be displayed to the user. Unlike IDs, there is no requirement that the Name be unique within the file.</a:t>
            </a:r>
          </a:p>
          <a:p>
            <a:r>
              <a:rPr lang="en-GB" dirty="0"/>
              <a:t>Alias</a:t>
            </a:r>
          </a:p>
          <a:p>
            <a:r>
              <a:rPr lang="en-GB" dirty="0"/>
              <a:t>A secondary name for the feature. It is suggested that this tag be used whenever a secondary identifier for the feature is needed, such as locus names and accession numbers. Unlike ID, there is no requirement that Alias be unique within the file.</a:t>
            </a:r>
          </a:p>
          <a:p>
            <a:r>
              <a:rPr lang="en-GB" dirty="0"/>
              <a:t>Parent</a:t>
            </a:r>
          </a:p>
          <a:p>
            <a:r>
              <a:rPr lang="en-GB" dirty="0"/>
              <a:t>Indicates the parent of the feature. A parent ID can be used to group exons into transcripts, transcripts into genes, and so forth. A feature may have multiple parents. Parent can *only* be used to indicate a </a:t>
            </a:r>
            <a:r>
              <a:rPr lang="en-GB" dirty="0" err="1"/>
              <a:t>partof</a:t>
            </a:r>
            <a:r>
              <a:rPr lang="en-GB" dirty="0"/>
              <a:t> relationship.</a:t>
            </a:r>
          </a:p>
          <a:p>
            <a:r>
              <a:rPr lang="en-GB" dirty="0"/>
              <a:t>Target</a:t>
            </a:r>
          </a:p>
          <a:p>
            <a:r>
              <a:rPr lang="en-GB" dirty="0"/>
              <a:t>Indicates the target of a nucleotide-to-nucleotide or protein-to-nucleotide alignment. The format of the value is "</a:t>
            </a:r>
            <a:r>
              <a:rPr lang="en-GB" dirty="0" err="1"/>
              <a:t>target_id</a:t>
            </a:r>
            <a:r>
              <a:rPr lang="en-GB" dirty="0"/>
              <a:t> start end [strand]", where strand is optional and may be "+" or "-". If the </a:t>
            </a:r>
            <a:r>
              <a:rPr lang="en-GB" dirty="0" err="1"/>
              <a:t>target_id</a:t>
            </a:r>
            <a:r>
              <a:rPr lang="en-GB" dirty="0"/>
              <a:t> contains spaces, they must be escaped as hex escape %20.</a:t>
            </a:r>
          </a:p>
          <a:p>
            <a:r>
              <a:rPr lang="en-GB" dirty="0"/>
              <a:t>Gap</a:t>
            </a:r>
          </a:p>
          <a:p>
            <a:r>
              <a:rPr lang="en-GB" dirty="0"/>
              <a:t>The alignment of the feature to the target if the two are not collinear (e.g. contain gaps). The alignment format is taken from the CIGAR format described in the Exonerate documentation. http://cvsweb.sanger.ac.uk/cgi-bin/cvsweb.cgi/exonerate?cvsroot=Ensembl). See the GFF3 specification for more information.</a:t>
            </a:r>
          </a:p>
          <a:p>
            <a:r>
              <a:rPr lang="en-GB" dirty="0" err="1"/>
              <a:t>Derives_from</a:t>
            </a:r>
            <a:endParaRPr lang="en-GB" dirty="0"/>
          </a:p>
          <a:p>
            <a:r>
              <a:rPr lang="en-GB" dirty="0"/>
              <a:t>Used to disambiguate the relationship between one feature and another when the relationship is a temporal one rather than a purely structural "part of" one. This is needed for polycistronic genes. See the GFF3 specification for more information.</a:t>
            </a:r>
          </a:p>
          <a:p>
            <a:r>
              <a:rPr lang="en-GB" dirty="0"/>
              <a:t>Note</a:t>
            </a:r>
          </a:p>
          <a:p>
            <a:r>
              <a:rPr lang="en-GB" dirty="0"/>
              <a:t>A free text note.</a:t>
            </a:r>
          </a:p>
          <a:p>
            <a:r>
              <a:rPr lang="en-GB" dirty="0" err="1"/>
              <a:t>Dbxref</a:t>
            </a:r>
            <a:endParaRPr lang="en-GB" dirty="0"/>
          </a:p>
          <a:p>
            <a:r>
              <a:rPr lang="en-GB" dirty="0"/>
              <a:t>A database cross reference. See the GFF3 specification for more information.</a:t>
            </a:r>
          </a:p>
          <a:p>
            <a:r>
              <a:rPr lang="en-GB" dirty="0" err="1"/>
              <a:t>Ontology_term</a:t>
            </a:r>
            <a:endParaRPr lang="en-GB" dirty="0"/>
          </a:p>
          <a:p>
            <a:r>
              <a:rPr lang="en-GB" dirty="0"/>
              <a:t>A cross reference to an ontology term. See the GFF3 specification for more information.</a:t>
            </a:r>
          </a:p>
        </p:txBody>
      </p:sp>
      <p:sp>
        <p:nvSpPr>
          <p:cNvPr id="4" name="Slide Number Placeholder 3"/>
          <p:cNvSpPr>
            <a:spLocks noGrp="1"/>
          </p:cNvSpPr>
          <p:nvPr>
            <p:ph type="sldNum" sz="quarter" idx="5"/>
          </p:nvPr>
        </p:nvSpPr>
        <p:spPr/>
        <p:txBody>
          <a:bodyPr/>
          <a:lstStyle/>
          <a:p>
            <a:fld id="{841D9EDC-506A-4A8A-A1DF-A717CC939618}" type="slidenum">
              <a:rPr lang="es-ES" smtClean="0"/>
              <a:t>24</a:t>
            </a:fld>
            <a:endParaRPr lang="es-ES"/>
          </a:p>
        </p:txBody>
      </p:sp>
    </p:spTree>
    <p:extLst>
      <p:ext uri="{BB962C8B-B14F-4D97-AF65-F5344CB8AC3E}">
        <p14:creationId xmlns:p14="http://schemas.microsoft.com/office/powerpoint/2010/main" val="27823336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Column 9 Tags</a:t>
            </a:r>
          </a:p>
          <a:p>
            <a:endParaRPr lang="en-GB" dirty="0"/>
          </a:p>
          <a:p>
            <a:r>
              <a:rPr lang="en-GB" dirty="0"/>
              <a:t>Column 9 tags have predefined meanings:</a:t>
            </a:r>
          </a:p>
          <a:p>
            <a:endParaRPr lang="en-GB" dirty="0"/>
          </a:p>
          <a:p>
            <a:r>
              <a:rPr lang="en-GB" dirty="0"/>
              <a:t>ID</a:t>
            </a:r>
          </a:p>
          <a:p>
            <a:r>
              <a:rPr lang="en-GB" dirty="0"/>
              <a:t>Indicates the unique identifier of the feature. IDs must be unique within the scope of the GFF file.</a:t>
            </a:r>
          </a:p>
          <a:p>
            <a:r>
              <a:rPr lang="en-GB" dirty="0"/>
              <a:t>Name</a:t>
            </a:r>
          </a:p>
          <a:p>
            <a:r>
              <a:rPr lang="en-GB" dirty="0"/>
              <a:t>Display name for the feature. This is the name to be displayed to the user. Unlike IDs, there is no requirement that the Name be unique within the file.</a:t>
            </a:r>
          </a:p>
          <a:p>
            <a:r>
              <a:rPr lang="en-GB" dirty="0"/>
              <a:t>Alias</a:t>
            </a:r>
          </a:p>
          <a:p>
            <a:r>
              <a:rPr lang="en-GB" dirty="0"/>
              <a:t>A secondary name for the feature. It is suggested that this tag be used whenever a secondary identifier for the feature is needed, such as locus names and accession numbers. Unlike ID, there is no requirement that Alias be unique within the file.</a:t>
            </a:r>
          </a:p>
          <a:p>
            <a:r>
              <a:rPr lang="en-GB" dirty="0"/>
              <a:t>Parent</a:t>
            </a:r>
          </a:p>
          <a:p>
            <a:r>
              <a:rPr lang="en-GB" dirty="0"/>
              <a:t>Indicates the parent of the feature. A parent ID can be used to group exons into transcripts, transcripts into genes, and so forth. A feature may have multiple parents. Parent can *only* be used to indicate a </a:t>
            </a:r>
            <a:r>
              <a:rPr lang="en-GB" dirty="0" err="1"/>
              <a:t>partof</a:t>
            </a:r>
            <a:r>
              <a:rPr lang="en-GB" dirty="0"/>
              <a:t> relationship.</a:t>
            </a:r>
          </a:p>
          <a:p>
            <a:r>
              <a:rPr lang="en-GB" dirty="0"/>
              <a:t>Target</a:t>
            </a:r>
          </a:p>
          <a:p>
            <a:r>
              <a:rPr lang="en-GB" dirty="0"/>
              <a:t>Indicates the target of a nucleotide-to-nucleotide or protein-to-nucleotide alignment. The format of the value is "</a:t>
            </a:r>
            <a:r>
              <a:rPr lang="en-GB" dirty="0" err="1"/>
              <a:t>target_id</a:t>
            </a:r>
            <a:r>
              <a:rPr lang="en-GB" dirty="0"/>
              <a:t> start end [strand]", where strand is optional and may be "+" or "-". If the </a:t>
            </a:r>
            <a:r>
              <a:rPr lang="en-GB" dirty="0" err="1"/>
              <a:t>target_id</a:t>
            </a:r>
            <a:r>
              <a:rPr lang="en-GB" dirty="0"/>
              <a:t> contains spaces, they must be escaped as hex escape %20.</a:t>
            </a:r>
          </a:p>
          <a:p>
            <a:r>
              <a:rPr lang="en-GB" dirty="0"/>
              <a:t>Gap</a:t>
            </a:r>
          </a:p>
          <a:p>
            <a:r>
              <a:rPr lang="en-GB" dirty="0"/>
              <a:t>The alignment of the feature to the target if the two are not collinear (e.g. contain gaps). The alignment format is taken from the CIGAR format described in the Exonerate documentation. http://cvsweb.sanger.ac.uk/cgi-bin/cvsweb.cgi/exonerate?cvsroot=Ensembl). See the GFF3 specification for more information.</a:t>
            </a:r>
          </a:p>
          <a:p>
            <a:r>
              <a:rPr lang="en-GB" dirty="0" err="1"/>
              <a:t>Derives_from</a:t>
            </a:r>
            <a:endParaRPr lang="en-GB" dirty="0"/>
          </a:p>
          <a:p>
            <a:r>
              <a:rPr lang="en-GB" dirty="0"/>
              <a:t>Used to disambiguate the relationship between one feature and another when the relationship is a temporal one rather than a purely structural "part of" one. This is needed for polycistronic genes. See the GFF3 specification for more information.</a:t>
            </a:r>
          </a:p>
          <a:p>
            <a:r>
              <a:rPr lang="en-GB" dirty="0"/>
              <a:t>Note</a:t>
            </a:r>
          </a:p>
          <a:p>
            <a:r>
              <a:rPr lang="en-GB" dirty="0"/>
              <a:t>A free text note.</a:t>
            </a:r>
          </a:p>
          <a:p>
            <a:r>
              <a:rPr lang="en-GB" dirty="0" err="1"/>
              <a:t>Dbxref</a:t>
            </a:r>
            <a:endParaRPr lang="en-GB" dirty="0"/>
          </a:p>
          <a:p>
            <a:r>
              <a:rPr lang="en-GB" dirty="0"/>
              <a:t>A database cross reference. See the GFF3 specification for more information.</a:t>
            </a:r>
          </a:p>
          <a:p>
            <a:r>
              <a:rPr lang="en-GB" dirty="0" err="1"/>
              <a:t>Ontology_term</a:t>
            </a:r>
            <a:endParaRPr lang="en-GB" dirty="0"/>
          </a:p>
          <a:p>
            <a:r>
              <a:rPr lang="en-GB" dirty="0"/>
              <a:t>A cross reference to an ontology term. See the GFF3 specification for more information.</a:t>
            </a:r>
          </a:p>
        </p:txBody>
      </p:sp>
      <p:sp>
        <p:nvSpPr>
          <p:cNvPr id="4" name="Slide Number Placeholder 3"/>
          <p:cNvSpPr>
            <a:spLocks noGrp="1"/>
          </p:cNvSpPr>
          <p:nvPr>
            <p:ph type="sldNum" sz="quarter" idx="5"/>
          </p:nvPr>
        </p:nvSpPr>
        <p:spPr/>
        <p:txBody>
          <a:bodyPr/>
          <a:lstStyle/>
          <a:p>
            <a:fld id="{841D9EDC-506A-4A8A-A1DF-A717CC939618}" type="slidenum">
              <a:rPr lang="es-ES" smtClean="0"/>
              <a:t>26</a:t>
            </a:fld>
            <a:endParaRPr lang="es-ES"/>
          </a:p>
        </p:txBody>
      </p:sp>
    </p:spTree>
    <p:extLst>
      <p:ext uri="{BB962C8B-B14F-4D97-AF65-F5344CB8AC3E}">
        <p14:creationId xmlns:p14="http://schemas.microsoft.com/office/powerpoint/2010/main" val="41363040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Column 9 Tags</a:t>
            </a:r>
          </a:p>
          <a:p>
            <a:endParaRPr lang="en-GB" dirty="0"/>
          </a:p>
          <a:p>
            <a:r>
              <a:rPr lang="en-GB" dirty="0"/>
              <a:t>Column 9 tags have predefined meanings:</a:t>
            </a:r>
          </a:p>
          <a:p>
            <a:endParaRPr lang="en-GB" dirty="0"/>
          </a:p>
          <a:p>
            <a:r>
              <a:rPr lang="en-GB" dirty="0"/>
              <a:t>ID</a:t>
            </a:r>
          </a:p>
          <a:p>
            <a:r>
              <a:rPr lang="en-GB" dirty="0"/>
              <a:t>Indicates the unique identifier of the feature. IDs must be unique within the scope of the GFF file.</a:t>
            </a:r>
          </a:p>
          <a:p>
            <a:r>
              <a:rPr lang="en-GB" dirty="0"/>
              <a:t>Name</a:t>
            </a:r>
          </a:p>
          <a:p>
            <a:r>
              <a:rPr lang="en-GB" dirty="0"/>
              <a:t>Display name for the feature. This is the name to be displayed to the user. Unlike IDs, there is no requirement that the Name be unique within the file.</a:t>
            </a:r>
          </a:p>
          <a:p>
            <a:r>
              <a:rPr lang="en-GB" dirty="0"/>
              <a:t>Alias</a:t>
            </a:r>
          </a:p>
          <a:p>
            <a:r>
              <a:rPr lang="en-GB" dirty="0"/>
              <a:t>A secondary name for the feature. It is suggested that this tag be used whenever a secondary identifier for the feature is needed, such as locus names and accession numbers. Unlike ID, there is no requirement that Alias be unique within the file.</a:t>
            </a:r>
          </a:p>
          <a:p>
            <a:r>
              <a:rPr lang="en-GB" dirty="0"/>
              <a:t>Parent</a:t>
            </a:r>
          </a:p>
          <a:p>
            <a:r>
              <a:rPr lang="en-GB" dirty="0"/>
              <a:t>Indicates the parent of the feature. A parent ID can be used to group exons into transcripts, transcripts into genes, and so forth. A feature may have multiple parents. Parent can *only* be used to indicate a </a:t>
            </a:r>
            <a:r>
              <a:rPr lang="en-GB" dirty="0" err="1"/>
              <a:t>partof</a:t>
            </a:r>
            <a:r>
              <a:rPr lang="en-GB" dirty="0"/>
              <a:t> relationship.</a:t>
            </a:r>
          </a:p>
          <a:p>
            <a:r>
              <a:rPr lang="en-GB" dirty="0"/>
              <a:t>Target</a:t>
            </a:r>
          </a:p>
          <a:p>
            <a:r>
              <a:rPr lang="en-GB" dirty="0"/>
              <a:t>Indicates the target of a nucleotide-to-nucleotide or protein-to-nucleotide alignment. The format of the value is "</a:t>
            </a:r>
            <a:r>
              <a:rPr lang="en-GB" dirty="0" err="1"/>
              <a:t>target_id</a:t>
            </a:r>
            <a:r>
              <a:rPr lang="en-GB" dirty="0"/>
              <a:t> start end [strand]", where strand is optional and may be "+" or "-". If the </a:t>
            </a:r>
            <a:r>
              <a:rPr lang="en-GB" dirty="0" err="1"/>
              <a:t>target_id</a:t>
            </a:r>
            <a:r>
              <a:rPr lang="en-GB" dirty="0"/>
              <a:t> contains spaces, they must be escaped as hex escape %20.</a:t>
            </a:r>
          </a:p>
          <a:p>
            <a:r>
              <a:rPr lang="en-GB" dirty="0"/>
              <a:t>Gap</a:t>
            </a:r>
          </a:p>
          <a:p>
            <a:r>
              <a:rPr lang="en-GB" dirty="0"/>
              <a:t>The alignment of the feature to the target if the two are not collinear (e.g. contain gaps). The alignment format is taken from the CIGAR format described in the Exonerate documentation. http://cvsweb.sanger.ac.uk/cgi-bin/cvsweb.cgi/exonerate?cvsroot=Ensembl). See the GFF3 specification for more information.</a:t>
            </a:r>
          </a:p>
          <a:p>
            <a:r>
              <a:rPr lang="en-GB" dirty="0" err="1"/>
              <a:t>Derives_from</a:t>
            </a:r>
            <a:endParaRPr lang="en-GB" dirty="0"/>
          </a:p>
          <a:p>
            <a:r>
              <a:rPr lang="en-GB" dirty="0"/>
              <a:t>Used to disambiguate the relationship between one feature and another when the relationship is a temporal one rather than a purely structural "part of" one. This is needed for polycistronic genes. See the GFF3 specification for more information.</a:t>
            </a:r>
          </a:p>
          <a:p>
            <a:r>
              <a:rPr lang="en-GB" dirty="0"/>
              <a:t>Note</a:t>
            </a:r>
          </a:p>
          <a:p>
            <a:r>
              <a:rPr lang="en-GB" dirty="0"/>
              <a:t>A free text note.</a:t>
            </a:r>
          </a:p>
          <a:p>
            <a:r>
              <a:rPr lang="en-GB" dirty="0" err="1"/>
              <a:t>Dbxref</a:t>
            </a:r>
            <a:endParaRPr lang="en-GB" dirty="0"/>
          </a:p>
          <a:p>
            <a:r>
              <a:rPr lang="en-GB" dirty="0"/>
              <a:t>A database cross reference. See the GFF3 specification for more information.</a:t>
            </a:r>
          </a:p>
          <a:p>
            <a:r>
              <a:rPr lang="en-GB" dirty="0" err="1"/>
              <a:t>Ontology_term</a:t>
            </a:r>
            <a:endParaRPr lang="en-GB" dirty="0"/>
          </a:p>
          <a:p>
            <a:r>
              <a:rPr lang="en-GB" dirty="0"/>
              <a:t>A cross reference to an ontology term. See the GFF3 specification for more information.</a:t>
            </a:r>
          </a:p>
        </p:txBody>
      </p:sp>
      <p:sp>
        <p:nvSpPr>
          <p:cNvPr id="4" name="Slide Number Placeholder 3"/>
          <p:cNvSpPr>
            <a:spLocks noGrp="1"/>
          </p:cNvSpPr>
          <p:nvPr>
            <p:ph type="sldNum" sz="quarter" idx="5"/>
          </p:nvPr>
        </p:nvSpPr>
        <p:spPr/>
        <p:txBody>
          <a:bodyPr/>
          <a:lstStyle/>
          <a:p>
            <a:fld id="{841D9EDC-506A-4A8A-A1DF-A717CC939618}" type="slidenum">
              <a:rPr lang="es-ES" smtClean="0"/>
              <a:t>27</a:t>
            </a:fld>
            <a:endParaRPr lang="es-ES"/>
          </a:p>
        </p:txBody>
      </p:sp>
    </p:spTree>
    <p:extLst>
      <p:ext uri="{BB962C8B-B14F-4D97-AF65-F5344CB8AC3E}">
        <p14:creationId xmlns:p14="http://schemas.microsoft.com/office/powerpoint/2010/main" val="3534973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El proceso de anotación se denomina a la identificación</a:t>
            </a:r>
            <a:r>
              <a:rPr lang="es-ES" baseline="0" dirty="0" smtClean="0"/>
              <a:t> en la secuencia de las regiones que contienen información, zonas que codifican para proteínas, o zonas no codificantes y que función llevan a cabo</a:t>
            </a:r>
            <a:endParaRPr lang="es-ES" dirty="0"/>
          </a:p>
        </p:txBody>
      </p:sp>
      <p:sp>
        <p:nvSpPr>
          <p:cNvPr id="4" name="Marcador de número de diapositiva 3"/>
          <p:cNvSpPr>
            <a:spLocks noGrp="1"/>
          </p:cNvSpPr>
          <p:nvPr>
            <p:ph type="sldNum" sz="quarter" idx="10"/>
          </p:nvPr>
        </p:nvSpPr>
        <p:spPr/>
        <p:txBody>
          <a:bodyPr/>
          <a:lstStyle/>
          <a:p>
            <a:fld id="{841D9EDC-506A-4A8A-A1DF-A717CC939618}" type="slidenum">
              <a:rPr lang="es-ES" smtClean="0"/>
              <a:t>3</a:t>
            </a:fld>
            <a:endParaRPr lang="es-ES"/>
          </a:p>
        </p:txBody>
      </p:sp>
    </p:spTree>
    <p:extLst>
      <p:ext uri="{BB962C8B-B14F-4D97-AF65-F5344CB8AC3E}">
        <p14:creationId xmlns:p14="http://schemas.microsoft.com/office/powerpoint/2010/main" val="830113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aseline="0" dirty="0" smtClean="0"/>
              <a:t>. Es una anotación estructural, identificar regiones, open Reading </a:t>
            </a:r>
            <a:r>
              <a:rPr lang="es-ES" baseline="0" dirty="0" err="1" smtClean="0"/>
              <a:t>frames</a:t>
            </a:r>
            <a:r>
              <a:rPr lang="es-ES" baseline="0" dirty="0" smtClean="0"/>
              <a:t>, zonas codificantes o zonas reguladoras, y anotación funcional, asignar función. Lo mas común es asignar función a través de búsqueda en bases de datos. </a:t>
            </a:r>
            <a:endParaRPr lang="es-ES" dirty="0" smtClean="0"/>
          </a:p>
          <a:p>
            <a:endParaRPr lang="es-ES" dirty="0"/>
          </a:p>
        </p:txBody>
      </p:sp>
      <p:sp>
        <p:nvSpPr>
          <p:cNvPr id="4" name="Marcador de número de diapositiva 3"/>
          <p:cNvSpPr>
            <a:spLocks noGrp="1"/>
          </p:cNvSpPr>
          <p:nvPr>
            <p:ph type="sldNum" sz="quarter" idx="10"/>
          </p:nvPr>
        </p:nvSpPr>
        <p:spPr/>
        <p:txBody>
          <a:bodyPr/>
          <a:lstStyle/>
          <a:p>
            <a:fld id="{841D9EDC-506A-4A8A-A1DF-A717CC939618}" type="slidenum">
              <a:rPr lang="es-ES" smtClean="0"/>
              <a:t>4</a:t>
            </a:fld>
            <a:endParaRPr lang="es-ES"/>
          </a:p>
        </p:txBody>
      </p:sp>
    </p:spTree>
    <p:extLst>
      <p:ext uri="{BB962C8B-B14F-4D97-AF65-F5344CB8AC3E}">
        <p14:creationId xmlns:p14="http://schemas.microsoft.com/office/powerpoint/2010/main" val="42377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Un proceso</a:t>
            </a:r>
            <a:r>
              <a:rPr lang="es-ES" baseline="0" dirty="0" smtClean="0"/>
              <a:t> genérico</a:t>
            </a:r>
            <a:r>
              <a:rPr lang="es-ES" dirty="0" smtClean="0"/>
              <a:t> de anotación</a:t>
            </a:r>
            <a:r>
              <a:rPr lang="es-ES" baseline="0" dirty="0" smtClean="0"/>
              <a:t> en genomas bacterianos como el que se realiza cuando subes una secuencia a </a:t>
            </a:r>
            <a:r>
              <a:rPr lang="es-ES" baseline="0" dirty="0" err="1" smtClean="0"/>
              <a:t>bbdd</a:t>
            </a:r>
            <a:r>
              <a:rPr lang="es-ES" baseline="0" dirty="0" smtClean="0"/>
              <a:t> como NCBI. Se predicen los genes y se busca homologo en </a:t>
            </a:r>
            <a:r>
              <a:rPr lang="es-ES" baseline="0" dirty="0" err="1" smtClean="0"/>
              <a:t>uniprot</a:t>
            </a:r>
            <a:r>
              <a:rPr lang="es-ES" baseline="0" dirty="0" smtClean="0"/>
              <a:t>. Si hay homologo se propaga la información, si no, se queda como </a:t>
            </a:r>
            <a:r>
              <a:rPr lang="es-ES" baseline="0" dirty="0" err="1" smtClean="0"/>
              <a:t>putative</a:t>
            </a:r>
            <a:r>
              <a:rPr lang="es-ES" baseline="0" dirty="0" smtClean="0"/>
              <a:t> </a:t>
            </a:r>
            <a:r>
              <a:rPr lang="es-ES" baseline="0" dirty="0" err="1" smtClean="0"/>
              <a:t>protein</a:t>
            </a:r>
            <a:r>
              <a:rPr lang="es-ES" baseline="0" dirty="0" smtClean="0"/>
              <a:t> o proteína sin función conocida. Se predicen otros elementos mediante comparación con otras </a:t>
            </a:r>
            <a:r>
              <a:rPr lang="es-ES" baseline="0" dirty="0" err="1" smtClean="0"/>
              <a:t>bbdd</a:t>
            </a:r>
            <a:r>
              <a:rPr lang="es-ES" baseline="0" dirty="0" smtClean="0"/>
              <a:t> como las que se listan, dominios </a:t>
            </a:r>
            <a:r>
              <a:rPr lang="es-ES" baseline="0" dirty="0" err="1" smtClean="0"/>
              <a:t>pfam</a:t>
            </a:r>
            <a:r>
              <a:rPr lang="es-ES" baseline="0" dirty="0" smtClean="0"/>
              <a:t>, zonas reguladoras </a:t>
            </a:r>
            <a:r>
              <a:rPr lang="es-ES" baseline="0" dirty="0" err="1" smtClean="0"/>
              <a:t>Encode</a:t>
            </a:r>
            <a:r>
              <a:rPr lang="es-ES" baseline="0" dirty="0" smtClean="0"/>
              <a:t> etc.</a:t>
            </a:r>
            <a:endParaRPr lang="es-ES" dirty="0"/>
          </a:p>
        </p:txBody>
      </p:sp>
      <p:sp>
        <p:nvSpPr>
          <p:cNvPr id="4" name="Marcador de número de diapositiva 3"/>
          <p:cNvSpPr>
            <a:spLocks noGrp="1"/>
          </p:cNvSpPr>
          <p:nvPr>
            <p:ph type="sldNum" sz="quarter" idx="10"/>
          </p:nvPr>
        </p:nvSpPr>
        <p:spPr/>
        <p:txBody>
          <a:bodyPr/>
          <a:lstStyle/>
          <a:p>
            <a:fld id="{841D9EDC-506A-4A8A-A1DF-A717CC939618}" type="slidenum">
              <a:rPr lang="es-ES" smtClean="0"/>
              <a:t>5</a:t>
            </a:fld>
            <a:endParaRPr lang="es-ES"/>
          </a:p>
        </p:txBody>
      </p:sp>
    </p:spTree>
    <p:extLst>
      <p:ext uri="{BB962C8B-B14F-4D97-AF65-F5344CB8AC3E}">
        <p14:creationId xmlns:p14="http://schemas.microsoft.com/office/powerpoint/2010/main" val="2065560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Dos estrategias para identificar</a:t>
            </a:r>
            <a:r>
              <a:rPr lang="es-ES" baseline="0" dirty="0" smtClean="0"/>
              <a:t> regiones codificantes. Alinear la secuencia contra secuencias de bases de datos, transferir anotación. </a:t>
            </a:r>
            <a:r>
              <a:rPr lang="es-ES" baseline="0" dirty="0" err="1" smtClean="0"/>
              <a:t>Limitacion</a:t>
            </a:r>
            <a:r>
              <a:rPr lang="es-ES" baseline="0" dirty="0" smtClean="0"/>
              <a:t>, solo anotamos la homología encontrada en la </a:t>
            </a:r>
            <a:r>
              <a:rPr lang="es-ES" baseline="0" dirty="0" err="1" smtClean="0"/>
              <a:t>bbdd</a:t>
            </a:r>
            <a:r>
              <a:rPr lang="es-ES" baseline="0" dirty="0" smtClean="0"/>
              <a:t> y podemos perder proteínas parciales. Y la segunda es ab initio, buscar regiones de unión de ribosomas e identificar el </a:t>
            </a:r>
            <a:r>
              <a:rPr lang="es-ES" baseline="0" dirty="0" err="1" smtClean="0"/>
              <a:t>start</a:t>
            </a:r>
            <a:r>
              <a:rPr lang="es-ES" baseline="0" dirty="0" smtClean="0"/>
              <a:t> y stop codón. Limitación dificultad de elección del codón de inicio y se suelen identificar muchos genes que realmente no codifican para proteína conocida.</a:t>
            </a:r>
            <a:endParaRPr lang="es-ES" dirty="0"/>
          </a:p>
        </p:txBody>
      </p:sp>
      <p:sp>
        <p:nvSpPr>
          <p:cNvPr id="4" name="Marcador de número de diapositiva 3"/>
          <p:cNvSpPr>
            <a:spLocks noGrp="1"/>
          </p:cNvSpPr>
          <p:nvPr>
            <p:ph type="sldNum" sz="quarter" idx="10"/>
          </p:nvPr>
        </p:nvSpPr>
        <p:spPr/>
        <p:txBody>
          <a:bodyPr/>
          <a:lstStyle/>
          <a:p>
            <a:fld id="{841D9EDC-506A-4A8A-A1DF-A717CC939618}" type="slidenum">
              <a:rPr lang="es-ES" smtClean="0"/>
              <a:t>6</a:t>
            </a:fld>
            <a:endParaRPr lang="es-ES"/>
          </a:p>
        </p:txBody>
      </p:sp>
    </p:spTree>
    <p:extLst>
      <p:ext uri="{BB962C8B-B14F-4D97-AF65-F5344CB8AC3E}">
        <p14:creationId xmlns:p14="http://schemas.microsoft.com/office/powerpoint/2010/main" val="2122810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Se anota automáticamente también las</a:t>
            </a:r>
            <a:r>
              <a:rPr lang="es-ES" baseline="0" dirty="0" smtClean="0"/>
              <a:t> regiones que codifican para </a:t>
            </a:r>
            <a:r>
              <a:rPr lang="es-ES" baseline="0" dirty="0" err="1" smtClean="0"/>
              <a:t>tRNA</a:t>
            </a:r>
            <a:r>
              <a:rPr lang="es-ES" baseline="0" dirty="0" smtClean="0"/>
              <a:t>, </a:t>
            </a:r>
            <a:r>
              <a:rPr lang="es-ES" baseline="0" dirty="0" err="1" smtClean="0"/>
              <a:t>rRNA</a:t>
            </a:r>
            <a:r>
              <a:rPr lang="es-ES" baseline="0" dirty="0" smtClean="0"/>
              <a:t> y CDS, puede haber muchos </a:t>
            </a:r>
            <a:r>
              <a:rPr lang="es-ES" baseline="0" dirty="0" err="1" smtClean="0"/>
              <a:t>ORFs</a:t>
            </a:r>
            <a:r>
              <a:rPr lang="es-ES" baseline="0" dirty="0" smtClean="0"/>
              <a:t> falsos positivos, con codones de inicio erróneos, que no se expresen. Y asignar la función es la parte mas compleja.</a:t>
            </a:r>
            <a:endParaRPr lang="es-ES" dirty="0"/>
          </a:p>
        </p:txBody>
      </p:sp>
      <p:sp>
        <p:nvSpPr>
          <p:cNvPr id="4" name="Marcador de número de diapositiva 3"/>
          <p:cNvSpPr>
            <a:spLocks noGrp="1"/>
          </p:cNvSpPr>
          <p:nvPr>
            <p:ph type="sldNum" sz="quarter" idx="10"/>
          </p:nvPr>
        </p:nvSpPr>
        <p:spPr/>
        <p:txBody>
          <a:bodyPr/>
          <a:lstStyle/>
          <a:p>
            <a:fld id="{841D9EDC-506A-4A8A-A1DF-A717CC939618}" type="slidenum">
              <a:rPr lang="es-ES" smtClean="0"/>
              <a:t>7</a:t>
            </a:fld>
            <a:endParaRPr lang="es-ES"/>
          </a:p>
        </p:txBody>
      </p:sp>
    </p:spTree>
    <p:extLst>
      <p:ext uri="{BB962C8B-B14F-4D97-AF65-F5344CB8AC3E}">
        <p14:creationId xmlns:p14="http://schemas.microsoft.com/office/powerpoint/2010/main" val="75544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Limitaciones que encontramos, ya hemos ido viendo alguna,</a:t>
            </a:r>
            <a:r>
              <a:rPr lang="es-ES" baseline="0" dirty="0" smtClean="0"/>
              <a:t> pero en resumen. Si hay homologo, puede ser de secuencia pero no necesariamente de función. Si no hay homologo, nos quedamos en </a:t>
            </a:r>
            <a:r>
              <a:rPr lang="es-ES" baseline="0" dirty="0" err="1" smtClean="0"/>
              <a:t>hipotetical</a:t>
            </a:r>
            <a:r>
              <a:rPr lang="es-ES" baseline="0" dirty="0" smtClean="0"/>
              <a:t> </a:t>
            </a:r>
            <a:r>
              <a:rPr lang="es-ES" baseline="0" dirty="0" err="1" smtClean="0"/>
              <a:t>protein</a:t>
            </a:r>
            <a:r>
              <a:rPr lang="es-ES" baseline="0" dirty="0" smtClean="0"/>
              <a:t>. Es posible propagar información incorrecta simplemente por falta de similitud en toda la proteína, por ej. </a:t>
            </a:r>
            <a:r>
              <a:rPr lang="es-ES" baseline="0" dirty="0" err="1" smtClean="0"/>
              <a:t>Proteinas</a:t>
            </a:r>
            <a:r>
              <a:rPr lang="es-ES" baseline="0" dirty="0" smtClean="0"/>
              <a:t> </a:t>
            </a:r>
            <a:r>
              <a:rPr lang="es-ES" baseline="0" dirty="0" err="1" smtClean="0"/>
              <a:t>multidominio</a:t>
            </a:r>
            <a:r>
              <a:rPr lang="es-ES" baseline="0" dirty="0" smtClean="0"/>
              <a:t>. Hay anotaciones inconsistentes, diferentes nombres para la misma proteína. Problemas en los nombres. Se está limitado a la información que hay en la </a:t>
            </a:r>
            <a:r>
              <a:rPr lang="es-ES" baseline="0" dirty="0" err="1" smtClean="0"/>
              <a:t>bbdd</a:t>
            </a:r>
            <a:r>
              <a:rPr lang="es-ES" baseline="0" dirty="0" smtClean="0"/>
              <a:t>. Es necesario mas información biológica, experimental en muchos casos para poder mejorar la anotación y curación de proteínas.</a:t>
            </a:r>
            <a:endParaRPr lang="es-ES" dirty="0"/>
          </a:p>
        </p:txBody>
      </p:sp>
      <p:sp>
        <p:nvSpPr>
          <p:cNvPr id="4" name="Marcador de número de diapositiva 3"/>
          <p:cNvSpPr>
            <a:spLocks noGrp="1"/>
          </p:cNvSpPr>
          <p:nvPr>
            <p:ph type="sldNum" sz="quarter" idx="10"/>
          </p:nvPr>
        </p:nvSpPr>
        <p:spPr/>
        <p:txBody>
          <a:bodyPr/>
          <a:lstStyle/>
          <a:p>
            <a:fld id="{841D9EDC-506A-4A8A-A1DF-A717CC939618}" type="slidenum">
              <a:rPr lang="es-ES" smtClean="0"/>
              <a:t>8</a:t>
            </a:fld>
            <a:endParaRPr lang="es-ES"/>
          </a:p>
        </p:txBody>
      </p:sp>
    </p:spTree>
    <p:extLst>
      <p:ext uri="{BB962C8B-B14F-4D97-AF65-F5344CB8AC3E}">
        <p14:creationId xmlns:p14="http://schemas.microsoft.com/office/powerpoint/2010/main" val="3719581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Un</a:t>
            </a:r>
            <a:r>
              <a:rPr lang="es-ES" baseline="0" dirty="0" smtClean="0"/>
              <a:t> ej. De anotación inconsistente. 6 modelos diferentes de anotación presentes en 17 </a:t>
            </a:r>
            <a:r>
              <a:rPr lang="es-ES" baseline="0" dirty="0" err="1" smtClean="0"/>
              <a:t>refseq</a:t>
            </a:r>
            <a:r>
              <a:rPr lang="es-ES" baseline="0" dirty="0" smtClean="0"/>
              <a:t> </a:t>
            </a:r>
            <a:r>
              <a:rPr lang="es-ES" baseline="0" dirty="0" err="1" smtClean="0"/>
              <a:t>entries</a:t>
            </a:r>
            <a:r>
              <a:rPr lang="es-ES" baseline="0" dirty="0" smtClean="0"/>
              <a:t> para </a:t>
            </a:r>
            <a:r>
              <a:rPr lang="es-ES" baseline="0" dirty="0" err="1" smtClean="0"/>
              <a:t>species</a:t>
            </a:r>
            <a:r>
              <a:rPr lang="es-ES" baseline="0" dirty="0" smtClean="0"/>
              <a:t> de salmonella. El gen </a:t>
            </a:r>
            <a:r>
              <a:rPr lang="es-ES" baseline="0" dirty="0" err="1" smtClean="0"/>
              <a:t>eutN</a:t>
            </a:r>
            <a:r>
              <a:rPr lang="es-ES" baseline="0" dirty="0" smtClean="0"/>
              <a:t> de 690nt normal y el </a:t>
            </a:r>
            <a:r>
              <a:rPr lang="es-ES" baseline="0" dirty="0" err="1" smtClean="0"/>
              <a:t>pseudogen</a:t>
            </a:r>
            <a:r>
              <a:rPr lang="es-ES" baseline="0" dirty="0" smtClean="0"/>
              <a:t> en gris. En el resto de genomas de salmonella hay un codón stop que rompe el gen en dos proteínas. Dos genes cortos normales o un </a:t>
            </a:r>
            <a:r>
              <a:rPr lang="es-ES" baseline="0" dirty="0" err="1" smtClean="0"/>
              <a:t>pseudogen</a:t>
            </a:r>
            <a:r>
              <a:rPr lang="es-ES" baseline="0" dirty="0" smtClean="0"/>
              <a:t> y un gen normal para </a:t>
            </a:r>
            <a:r>
              <a:rPr lang="es-ES" baseline="0" dirty="0" err="1" smtClean="0"/>
              <a:t>Cy</a:t>
            </a:r>
            <a:r>
              <a:rPr lang="es-ES" baseline="0" dirty="0" smtClean="0"/>
              <a:t> D. O dos </a:t>
            </a:r>
            <a:r>
              <a:rPr lang="es-ES" baseline="0" dirty="0" err="1" smtClean="0"/>
              <a:t>pseudogenes</a:t>
            </a:r>
            <a:r>
              <a:rPr lang="es-ES" baseline="0" dirty="0" smtClean="0"/>
              <a:t> o dos genes normales. </a:t>
            </a:r>
          </a:p>
          <a:p>
            <a:r>
              <a:rPr lang="es-ES" baseline="0" dirty="0" smtClean="0"/>
              <a:t>Esto es producto de que la anotación se hace por diferentes grupos y se sube a </a:t>
            </a:r>
            <a:r>
              <a:rPr lang="es-ES" baseline="0" dirty="0" err="1" smtClean="0"/>
              <a:t>bbdd</a:t>
            </a:r>
            <a:r>
              <a:rPr lang="es-ES" baseline="0" dirty="0" smtClean="0"/>
              <a:t>.</a:t>
            </a:r>
            <a:endParaRPr lang="es-ES" dirty="0"/>
          </a:p>
        </p:txBody>
      </p:sp>
      <p:sp>
        <p:nvSpPr>
          <p:cNvPr id="4" name="Marcador de número de diapositiva 3"/>
          <p:cNvSpPr>
            <a:spLocks noGrp="1"/>
          </p:cNvSpPr>
          <p:nvPr>
            <p:ph type="sldNum" sz="quarter" idx="10"/>
          </p:nvPr>
        </p:nvSpPr>
        <p:spPr/>
        <p:txBody>
          <a:bodyPr/>
          <a:lstStyle/>
          <a:p>
            <a:fld id="{841D9EDC-506A-4A8A-A1DF-A717CC939618}" type="slidenum">
              <a:rPr lang="es-ES" smtClean="0"/>
              <a:t>9</a:t>
            </a:fld>
            <a:endParaRPr lang="es-ES"/>
          </a:p>
        </p:txBody>
      </p:sp>
    </p:spTree>
    <p:extLst>
      <p:ext uri="{BB962C8B-B14F-4D97-AF65-F5344CB8AC3E}">
        <p14:creationId xmlns:p14="http://schemas.microsoft.com/office/powerpoint/2010/main" val="434567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p>
            <a:r>
              <a:rPr lang="es-ES" dirty="0"/>
              <a:t>Haga clic para modificar el estilo de título del patrón</a:t>
            </a:r>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p>
        </p:txBody>
      </p:sp>
      <p:sp>
        <p:nvSpPr>
          <p:cNvPr id="4" name="3 Marcador de fecha"/>
          <p:cNvSpPr>
            <a:spLocks noGrp="1"/>
          </p:cNvSpPr>
          <p:nvPr>
            <p:ph type="dt" sz="half" idx="10"/>
          </p:nvPr>
        </p:nvSpPr>
        <p:spPr/>
        <p:txBody>
          <a:bodyPr/>
          <a:lstStyle/>
          <a:p>
            <a:r>
              <a:rPr lang="es-ES" smtClean="0"/>
              <a:t>28/10/2022</a:t>
            </a:r>
            <a:endParaRPr lang="es-ES"/>
          </a:p>
        </p:txBody>
      </p:sp>
      <p:sp>
        <p:nvSpPr>
          <p:cNvPr id="5" name="4 Marcador de pie de página"/>
          <p:cNvSpPr>
            <a:spLocks noGrp="1"/>
          </p:cNvSpPr>
          <p:nvPr>
            <p:ph type="ftr" sz="quarter" idx="11"/>
          </p:nvPr>
        </p:nvSpPr>
        <p:spPr/>
        <p:txBody>
          <a:bodyPr/>
          <a:lstStyle/>
          <a:p>
            <a:r>
              <a:rPr lang="es-ES_tradnl"/>
              <a:t>Secuenciación de genomas  bacterianos: herramientas y aplicaciones</a:t>
            </a:r>
            <a:endParaRPr lang="es-ES" dirty="0"/>
          </a:p>
        </p:txBody>
      </p:sp>
      <p:sp>
        <p:nvSpPr>
          <p:cNvPr id="6" name="5 Marcador de número de diapositiva"/>
          <p:cNvSpPr>
            <a:spLocks noGrp="1"/>
          </p:cNvSpPr>
          <p:nvPr>
            <p:ph type="sldNum" sz="quarter" idx="12"/>
          </p:nvPr>
        </p:nvSpPr>
        <p:spPr/>
        <p:txBody>
          <a:bodyPr/>
          <a:lstStyle/>
          <a:p>
            <a:fld id="{DD18BE11-CAC0-41C0-BEC2-9926CE80C6A6}" type="slidenum">
              <a:rPr lang="es-ES" smtClean="0"/>
              <a:t>‹Nº›</a:t>
            </a:fld>
            <a:endParaRPr lang="es-ES"/>
          </a:p>
        </p:txBody>
      </p:sp>
    </p:spTree>
    <p:extLst>
      <p:ext uri="{BB962C8B-B14F-4D97-AF65-F5344CB8AC3E}">
        <p14:creationId xmlns:p14="http://schemas.microsoft.com/office/powerpoint/2010/main" val="1883558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r>
              <a:rPr lang="es-ES" smtClean="0"/>
              <a:t>28/10/2022</a:t>
            </a:r>
            <a:endParaRPr lang="es-ES"/>
          </a:p>
        </p:txBody>
      </p:sp>
      <p:sp>
        <p:nvSpPr>
          <p:cNvPr id="5" name="4 Marcador de pie de página"/>
          <p:cNvSpPr>
            <a:spLocks noGrp="1"/>
          </p:cNvSpPr>
          <p:nvPr>
            <p:ph type="ftr" sz="quarter" idx="11"/>
          </p:nvPr>
        </p:nvSpPr>
        <p:spPr/>
        <p:txBody>
          <a:bodyPr/>
          <a:lstStyle/>
          <a:p>
            <a:r>
              <a:rPr lang="es-ES_tradnl"/>
              <a:t>Secuenciación de genomas  bacterianos: herramientas y aplicaciones</a:t>
            </a:r>
            <a:endParaRPr lang="es-ES" dirty="0"/>
          </a:p>
        </p:txBody>
      </p:sp>
      <p:sp>
        <p:nvSpPr>
          <p:cNvPr id="6" name="5 Marcador de número de diapositiva"/>
          <p:cNvSpPr>
            <a:spLocks noGrp="1"/>
          </p:cNvSpPr>
          <p:nvPr>
            <p:ph type="sldNum" sz="quarter" idx="12"/>
          </p:nvPr>
        </p:nvSpPr>
        <p:spPr/>
        <p:txBody>
          <a:bodyPr/>
          <a:lstStyle/>
          <a:p>
            <a:fld id="{DD18BE11-CAC0-41C0-BEC2-9926CE80C6A6}" type="slidenum">
              <a:rPr lang="es-ES" smtClean="0"/>
              <a:t>‹Nº›</a:t>
            </a:fld>
            <a:endParaRPr lang="es-ES"/>
          </a:p>
        </p:txBody>
      </p:sp>
    </p:spTree>
    <p:extLst>
      <p:ext uri="{BB962C8B-B14F-4D97-AF65-F5344CB8AC3E}">
        <p14:creationId xmlns:p14="http://schemas.microsoft.com/office/powerpoint/2010/main" val="1929961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r>
              <a:rPr lang="es-ES" smtClean="0"/>
              <a:t>28/10/2022</a:t>
            </a:r>
            <a:endParaRPr lang="es-ES"/>
          </a:p>
        </p:txBody>
      </p:sp>
      <p:sp>
        <p:nvSpPr>
          <p:cNvPr id="5" name="4 Marcador de pie de página"/>
          <p:cNvSpPr>
            <a:spLocks noGrp="1"/>
          </p:cNvSpPr>
          <p:nvPr>
            <p:ph type="ftr" sz="quarter" idx="11"/>
          </p:nvPr>
        </p:nvSpPr>
        <p:spPr/>
        <p:txBody>
          <a:bodyPr/>
          <a:lstStyle/>
          <a:p>
            <a:r>
              <a:rPr lang="es-ES_tradnl"/>
              <a:t>Secuenciación de genomas  bacterianos: herramientas y aplicaciones</a:t>
            </a:r>
            <a:endParaRPr lang="es-ES" dirty="0"/>
          </a:p>
        </p:txBody>
      </p:sp>
      <p:sp>
        <p:nvSpPr>
          <p:cNvPr id="6" name="5 Marcador de número de diapositiva"/>
          <p:cNvSpPr>
            <a:spLocks noGrp="1"/>
          </p:cNvSpPr>
          <p:nvPr>
            <p:ph type="sldNum" sz="quarter" idx="12"/>
          </p:nvPr>
        </p:nvSpPr>
        <p:spPr/>
        <p:txBody>
          <a:bodyPr/>
          <a:lstStyle/>
          <a:p>
            <a:fld id="{DD18BE11-CAC0-41C0-BEC2-9926CE80C6A6}" type="slidenum">
              <a:rPr lang="es-ES" smtClean="0"/>
              <a:t>‹Nº›</a:t>
            </a:fld>
            <a:endParaRPr lang="es-ES"/>
          </a:p>
        </p:txBody>
      </p:sp>
    </p:spTree>
    <p:extLst>
      <p:ext uri="{BB962C8B-B14F-4D97-AF65-F5344CB8AC3E}">
        <p14:creationId xmlns:p14="http://schemas.microsoft.com/office/powerpoint/2010/main" val="17951701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Diapositiva de título">
    <p:spTree>
      <p:nvGrpSpPr>
        <p:cNvPr id="1" name=""/>
        <p:cNvGrpSpPr/>
        <p:nvPr/>
      </p:nvGrpSpPr>
      <p:grpSpPr>
        <a:xfrm>
          <a:off x="0" y="0"/>
          <a:ext cx="0" cy="0"/>
          <a:chOff x="0" y="0"/>
          <a:chExt cx="0" cy="0"/>
        </a:xfrm>
      </p:grpSpPr>
      <p:sp>
        <p:nvSpPr>
          <p:cNvPr id="3" name="Subtítulo 2"/>
          <p:cNvSpPr>
            <a:spLocks noGrp="1"/>
          </p:cNvSpPr>
          <p:nvPr>
            <p:ph type="subTitle" idx="1" hasCustomPrompt="1"/>
          </p:nvPr>
        </p:nvSpPr>
        <p:spPr>
          <a:xfrm>
            <a:off x="1523999" y="4238852"/>
            <a:ext cx="9144000" cy="1655762"/>
          </a:xfrm>
        </p:spPr>
        <p:txBody>
          <a:bodyPr/>
          <a:lstStyle>
            <a:lvl1pPr marL="0" indent="0" algn="ctr">
              <a:buNone/>
              <a:defRPr sz="1800" baseline="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dirty="0"/>
              <a:t>BU-ISCIII</a:t>
            </a:r>
          </a:p>
          <a:p>
            <a:r>
              <a:rPr lang="es-ES" dirty="0"/>
              <a:t>Unidad de Bioinformática - ISCII</a:t>
            </a:r>
          </a:p>
          <a:p>
            <a:r>
              <a:rPr lang="es-ES" dirty="0"/>
              <a:t>Unidades Científico técnicas</a:t>
            </a:r>
          </a:p>
        </p:txBody>
      </p:sp>
      <p:sp>
        <p:nvSpPr>
          <p:cNvPr id="4" name="Marcador de fecha 3"/>
          <p:cNvSpPr>
            <a:spLocks noGrp="1"/>
          </p:cNvSpPr>
          <p:nvPr>
            <p:ph type="dt" sz="half" idx="10"/>
          </p:nvPr>
        </p:nvSpPr>
        <p:spPr/>
        <p:txBody>
          <a:bodyPr/>
          <a:lstStyle/>
          <a:p>
            <a:r>
              <a:rPr lang="es-ES" smtClean="0"/>
              <a:t>28/10/2022</a:t>
            </a:r>
            <a:endParaRPr lang="en-US" dirty="0"/>
          </a:p>
        </p:txBody>
      </p:sp>
      <p:sp>
        <p:nvSpPr>
          <p:cNvPr id="5" name="Marcador de pie de página 4"/>
          <p:cNvSpPr>
            <a:spLocks noGrp="1"/>
          </p:cNvSpPr>
          <p:nvPr>
            <p:ph type="ftr" sz="quarter" idx="11"/>
          </p:nvPr>
        </p:nvSpPr>
        <p:spPr/>
        <p:txBody>
          <a:bodyPr/>
          <a:lstStyle/>
          <a:p>
            <a:r>
              <a:rPr lang="es-ES_tradnl"/>
              <a:t>Secuenciación de genomas  bacterianos: herramientas y aplicaciones</a:t>
            </a:r>
            <a:endParaRPr lang="es-ES"/>
          </a:p>
        </p:txBody>
      </p:sp>
      <p:sp>
        <p:nvSpPr>
          <p:cNvPr id="6" name="Marcador de número de diapositiva 5"/>
          <p:cNvSpPr>
            <a:spLocks noGrp="1"/>
          </p:cNvSpPr>
          <p:nvPr>
            <p:ph type="sldNum" sz="quarter" idx="12"/>
          </p:nvPr>
        </p:nvSpPr>
        <p:spPr/>
        <p:txBody>
          <a:bodyPr/>
          <a:lstStyle/>
          <a:p>
            <a:fld id="{B6F15528-21DE-4FAA-801E-634DDDAF4B2B}" type="slidenum">
              <a:rPr lang="es-ES" smtClean="0"/>
              <a:t>‹Nº›</a:t>
            </a:fld>
            <a:endParaRPr lang="es-ES"/>
          </a:p>
        </p:txBody>
      </p:sp>
      <p:sp>
        <p:nvSpPr>
          <p:cNvPr id="9" name="Marcador de texto 8"/>
          <p:cNvSpPr>
            <a:spLocks noGrp="1"/>
          </p:cNvSpPr>
          <p:nvPr>
            <p:ph type="body" sz="quarter" idx="13" hasCustomPrompt="1"/>
          </p:nvPr>
        </p:nvSpPr>
        <p:spPr>
          <a:xfrm>
            <a:off x="2434432" y="3591834"/>
            <a:ext cx="7323137" cy="563563"/>
          </a:xfrm>
        </p:spPr>
        <p:txBody>
          <a:bodyPr>
            <a:normAutofit/>
          </a:bodyPr>
          <a:lstStyle>
            <a:lvl1pPr marL="0" indent="0" algn="ctr">
              <a:buNone/>
              <a:defRPr sz="1800" baseline="0"/>
            </a:lvl1pPr>
          </a:lstStyle>
          <a:p>
            <a:pPr lvl="0"/>
            <a:r>
              <a:rPr lang="es-ES" dirty="0"/>
              <a:t> Nombre ponente</a:t>
            </a:r>
          </a:p>
        </p:txBody>
      </p:sp>
      <p:sp>
        <p:nvSpPr>
          <p:cNvPr id="13" name="Marcador de texto 12"/>
          <p:cNvSpPr>
            <a:spLocks noGrp="1"/>
          </p:cNvSpPr>
          <p:nvPr>
            <p:ph type="body" sz="quarter" idx="14" hasCustomPrompt="1"/>
          </p:nvPr>
        </p:nvSpPr>
        <p:spPr>
          <a:xfrm>
            <a:off x="2187577" y="1592265"/>
            <a:ext cx="7927975" cy="1584325"/>
          </a:xfrm>
        </p:spPr>
        <p:style>
          <a:lnRef idx="1">
            <a:schemeClr val="accent1"/>
          </a:lnRef>
          <a:fillRef idx="3">
            <a:schemeClr val="accent1"/>
          </a:fillRef>
          <a:effectRef idx="2">
            <a:schemeClr val="accent1"/>
          </a:effectRef>
          <a:fontRef idx="none"/>
        </p:style>
        <p:txBody>
          <a:bodyPr anchor="ctr"/>
          <a:lstStyle>
            <a:lvl1pPr marL="0" indent="0" algn="ctr">
              <a:buNone/>
              <a:defRPr>
                <a:solidFill>
                  <a:schemeClr val="bg1"/>
                </a:solidFill>
              </a:defRPr>
            </a:lvl1pPr>
          </a:lstStyle>
          <a:p>
            <a:pPr lvl="0"/>
            <a:r>
              <a:rPr lang="es-ES" dirty="0"/>
              <a:t>Título</a:t>
            </a:r>
          </a:p>
        </p:txBody>
      </p:sp>
    </p:spTree>
    <p:extLst>
      <p:ext uri="{BB962C8B-B14F-4D97-AF65-F5344CB8AC3E}">
        <p14:creationId xmlns:p14="http://schemas.microsoft.com/office/powerpoint/2010/main" val="78523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p>
            <a:r>
              <a:rPr lang="es-ES" dirty="0"/>
              <a:t>Haga clic para modificar el estilo de título del patrón</a:t>
            </a:r>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p>
        </p:txBody>
      </p:sp>
      <p:sp>
        <p:nvSpPr>
          <p:cNvPr id="4" name="3 Marcador de fecha"/>
          <p:cNvSpPr>
            <a:spLocks noGrp="1"/>
          </p:cNvSpPr>
          <p:nvPr>
            <p:ph type="dt" sz="half" idx="10"/>
          </p:nvPr>
        </p:nvSpPr>
        <p:spPr/>
        <p:txBody>
          <a:bodyPr/>
          <a:lstStyle/>
          <a:p>
            <a:r>
              <a:rPr lang="es-ES" smtClean="0"/>
              <a:t>28/10/2022</a:t>
            </a:r>
            <a:endParaRPr lang="es-ES"/>
          </a:p>
        </p:txBody>
      </p:sp>
      <p:sp>
        <p:nvSpPr>
          <p:cNvPr id="5" name="4 Marcador de pie de página"/>
          <p:cNvSpPr>
            <a:spLocks noGrp="1"/>
          </p:cNvSpPr>
          <p:nvPr>
            <p:ph type="ftr" sz="quarter" idx="11"/>
          </p:nvPr>
        </p:nvSpPr>
        <p:spPr/>
        <p:txBody>
          <a:bodyPr/>
          <a:lstStyle/>
          <a:p>
            <a:r>
              <a:rPr lang="es-ES_tradnl"/>
              <a:t>Secuenciación de genomas  bacterianos: herramientas y aplicaciones</a:t>
            </a:r>
            <a:endParaRPr lang="es-ES" dirty="0"/>
          </a:p>
        </p:txBody>
      </p:sp>
      <p:sp>
        <p:nvSpPr>
          <p:cNvPr id="6" name="5 Marcador de número de diapositiva"/>
          <p:cNvSpPr>
            <a:spLocks noGrp="1"/>
          </p:cNvSpPr>
          <p:nvPr>
            <p:ph type="sldNum" sz="quarter" idx="12"/>
          </p:nvPr>
        </p:nvSpPr>
        <p:spPr/>
        <p:txBody>
          <a:bodyPr/>
          <a:lstStyle/>
          <a:p>
            <a:fld id="{DD18BE11-CAC0-41C0-BEC2-9926CE80C6A6}" type="slidenum">
              <a:rPr lang="es-ES" smtClean="0"/>
              <a:t>‹Nº›</a:t>
            </a:fld>
            <a:endParaRPr lang="es-ES"/>
          </a:p>
        </p:txBody>
      </p:sp>
    </p:spTree>
    <p:extLst>
      <p:ext uri="{BB962C8B-B14F-4D97-AF65-F5344CB8AC3E}">
        <p14:creationId xmlns:p14="http://schemas.microsoft.com/office/powerpoint/2010/main" val="27455849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lvl1pPr>
              <a:defRPr sz="2800"/>
            </a:lvl1pPr>
          </a:lstStyle>
          <a:p>
            <a:r>
              <a:rPr lang="es-ES" dirty="0"/>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r>
              <a:rPr lang="es-ES" smtClean="0"/>
              <a:t>28/10/2022</a:t>
            </a:r>
            <a:endParaRPr lang="es-ES"/>
          </a:p>
        </p:txBody>
      </p:sp>
      <p:sp>
        <p:nvSpPr>
          <p:cNvPr id="5" name="4 Marcador de pie de página"/>
          <p:cNvSpPr>
            <a:spLocks noGrp="1"/>
          </p:cNvSpPr>
          <p:nvPr>
            <p:ph type="ftr" sz="quarter" idx="11"/>
          </p:nvPr>
        </p:nvSpPr>
        <p:spPr/>
        <p:txBody>
          <a:bodyPr/>
          <a:lstStyle/>
          <a:p>
            <a:r>
              <a:rPr lang="es-ES_tradnl"/>
              <a:t>Secuenciación de genomas  bacterianos: herramientas y aplicaciones</a:t>
            </a:r>
            <a:endParaRPr lang="es-ES" dirty="0"/>
          </a:p>
        </p:txBody>
      </p:sp>
      <p:sp>
        <p:nvSpPr>
          <p:cNvPr id="6" name="5 Marcador de número de diapositiva"/>
          <p:cNvSpPr>
            <a:spLocks noGrp="1"/>
          </p:cNvSpPr>
          <p:nvPr>
            <p:ph type="sldNum" sz="quarter" idx="12"/>
          </p:nvPr>
        </p:nvSpPr>
        <p:spPr/>
        <p:txBody>
          <a:bodyPr/>
          <a:lstStyle/>
          <a:p>
            <a:fld id="{DD18BE11-CAC0-41C0-BEC2-9926CE80C6A6}" type="slidenum">
              <a:rPr lang="es-ES" smtClean="0"/>
              <a:t>‹Nº›</a:t>
            </a:fld>
            <a:endParaRPr lang="es-ES"/>
          </a:p>
        </p:txBody>
      </p:sp>
    </p:spTree>
    <p:extLst>
      <p:ext uri="{BB962C8B-B14F-4D97-AF65-F5344CB8AC3E}">
        <p14:creationId xmlns:p14="http://schemas.microsoft.com/office/powerpoint/2010/main" val="41473318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r>
              <a:rPr lang="es-ES" smtClean="0"/>
              <a:t>28/10/2022</a:t>
            </a:r>
            <a:endParaRPr lang="es-ES"/>
          </a:p>
        </p:txBody>
      </p:sp>
      <p:sp>
        <p:nvSpPr>
          <p:cNvPr id="5" name="4 Marcador de pie de página"/>
          <p:cNvSpPr>
            <a:spLocks noGrp="1"/>
          </p:cNvSpPr>
          <p:nvPr>
            <p:ph type="ftr" sz="quarter" idx="11"/>
          </p:nvPr>
        </p:nvSpPr>
        <p:spPr/>
        <p:txBody>
          <a:bodyPr/>
          <a:lstStyle/>
          <a:p>
            <a:r>
              <a:rPr lang="es-ES_tradnl"/>
              <a:t>Secuenciación de genomas  bacterianos: herramientas y aplicaciones</a:t>
            </a:r>
            <a:endParaRPr lang="es-ES" dirty="0"/>
          </a:p>
        </p:txBody>
      </p:sp>
      <p:sp>
        <p:nvSpPr>
          <p:cNvPr id="6" name="5 Marcador de número de diapositiva"/>
          <p:cNvSpPr>
            <a:spLocks noGrp="1"/>
          </p:cNvSpPr>
          <p:nvPr>
            <p:ph type="sldNum" sz="quarter" idx="12"/>
          </p:nvPr>
        </p:nvSpPr>
        <p:spPr/>
        <p:txBody>
          <a:bodyPr/>
          <a:lstStyle/>
          <a:p>
            <a:fld id="{DD18BE11-CAC0-41C0-BEC2-9926CE80C6A6}" type="slidenum">
              <a:rPr lang="es-ES" smtClean="0"/>
              <a:t>‹Nº›</a:t>
            </a:fld>
            <a:endParaRPr lang="es-ES"/>
          </a:p>
        </p:txBody>
      </p:sp>
      <p:sp>
        <p:nvSpPr>
          <p:cNvPr id="7" name="1 Marcador de título"/>
          <p:cNvSpPr txBox="1">
            <a:spLocks/>
          </p:cNvSpPr>
          <p:nvPr userDrawn="1"/>
        </p:nvSpPr>
        <p:spPr>
          <a:xfrm>
            <a:off x="609600" y="692696"/>
            <a:ext cx="10972800" cy="79208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100" kern="1200">
                <a:solidFill>
                  <a:schemeClr val="tx1"/>
                </a:solidFill>
                <a:latin typeface="Consolas" panose="020B0609020204030204" pitchFamily="49" charset="0"/>
                <a:ea typeface="+mj-ea"/>
                <a:cs typeface="+mj-cs"/>
              </a:defRPr>
            </a:lvl1pPr>
          </a:lstStyle>
          <a:p>
            <a:r>
              <a:rPr lang="es-ES" sz="2100"/>
              <a:t>Haga clic para modificar el estilo de título del patrón</a:t>
            </a:r>
            <a:endParaRPr lang="es-ES" sz="2100" dirty="0"/>
          </a:p>
        </p:txBody>
      </p:sp>
    </p:spTree>
    <p:extLst>
      <p:ext uri="{BB962C8B-B14F-4D97-AF65-F5344CB8AC3E}">
        <p14:creationId xmlns:p14="http://schemas.microsoft.com/office/powerpoint/2010/main" val="2853490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fecha"/>
          <p:cNvSpPr>
            <a:spLocks noGrp="1"/>
          </p:cNvSpPr>
          <p:nvPr>
            <p:ph type="dt" sz="half" idx="10"/>
          </p:nvPr>
        </p:nvSpPr>
        <p:spPr/>
        <p:txBody>
          <a:bodyPr/>
          <a:lstStyle/>
          <a:p>
            <a:r>
              <a:rPr lang="es-ES" smtClean="0"/>
              <a:t>28/10/2022</a:t>
            </a:r>
            <a:endParaRPr lang="es-ES"/>
          </a:p>
        </p:txBody>
      </p:sp>
      <p:sp>
        <p:nvSpPr>
          <p:cNvPr id="6" name="5 Marcador de pie de página"/>
          <p:cNvSpPr>
            <a:spLocks noGrp="1"/>
          </p:cNvSpPr>
          <p:nvPr>
            <p:ph type="ftr" sz="quarter" idx="11"/>
          </p:nvPr>
        </p:nvSpPr>
        <p:spPr/>
        <p:txBody>
          <a:bodyPr/>
          <a:lstStyle/>
          <a:p>
            <a:r>
              <a:rPr lang="es-ES_tradnl"/>
              <a:t>Secuenciación de genomas  bacterianos: herramientas y aplicaciones</a:t>
            </a:r>
            <a:endParaRPr lang="es-ES" dirty="0"/>
          </a:p>
        </p:txBody>
      </p:sp>
      <p:sp>
        <p:nvSpPr>
          <p:cNvPr id="7" name="6 Marcador de número de diapositiva"/>
          <p:cNvSpPr>
            <a:spLocks noGrp="1"/>
          </p:cNvSpPr>
          <p:nvPr>
            <p:ph type="sldNum" sz="quarter" idx="12"/>
          </p:nvPr>
        </p:nvSpPr>
        <p:spPr/>
        <p:txBody>
          <a:bodyPr/>
          <a:lstStyle/>
          <a:p>
            <a:fld id="{DD18BE11-CAC0-41C0-BEC2-9926CE80C6A6}" type="slidenum">
              <a:rPr lang="es-ES" smtClean="0"/>
              <a:t>‹Nº›</a:t>
            </a:fld>
            <a:endParaRPr lang="es-ES"/>
          </a:p>
        </p:txBody>
      </p:sp>
    </p:spTree>
    <p:extLst>
      <p:ext uri="{BB962C8B-B14F-4D97-AF65-F5344CB8AC3E}">
        <p14:creationId xmlns:p14="http://schemas.microsoft.com/office/powerpoint/2010/main" val="35693829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6 Marcador de fecha"/>
          <p:cNvSpPr>
            <a:spLocks noGrp="1"/>
          </p:cNvSpPr>
          <p:nvPr>
            <p:ph type="dt" sz="half" idx="10"/>
          </p:nvPr>
        </p:nvSpPr>
        <p:spPr/>
        <p:txBody>
          <a:bodyPr/>
          <a:lstStyle/>
          <a:p>
            <a:r>
              <a:rPr lang="es-ES" smtClean="0"/>
              <a:t>28/10/2022</a:t>
            </a:r>
            <a:endParaRPr lang="es-ES"/>
          </a:p>
        </p:txBody>
      </p:sp>
      <p:sp>
        <p:nvSpPr>
          <p:cNvPr id="8" name="7 Marcador de pie de página"/>
          <p:cNvSpPr>
            <a:spLocks noGrp="1"/>
          </p:cNvSpPr>
          <p:nvPr>
            <p:ph type="ftr" sz="quarter" idx="11"/>
          </p:nvPr>
        </p:nvSpPr>
        <p:spPr/>
        <p:txBody>
          <a:bodyPr/>
          <a:lstStyle/>
          <a:p>
            <a:r>
              <a:rPr lang="es-ES_tradnl"/>
              <a:t>Secuenciación de genomas  bacterianos: herramientas y aplicaciones</a:t>
            </a:r>
            <a:endParaRPr lang="es-ES"/>
          </a:p>
        </p:txBody>
      </p:sp>
      <p:sp>
        <p:nvSpPr>
          <p:cNvPr id="9" name="8 Marcador de número de diapositiva"/>
          <p:cNvSpPr>
            <a:spLocks noGrp="1"/>
          </p:cNvSpPr>
          <p:nvPr>
            <p:ph type="sldNum" sz="quarter" idx="12"/>
          </p:nvPr>
        </p:nvSpPr>
        <p:spPr/>
        <p:txBody>
          <a:bodyPr/>
          <a:lstStyle/>
          <a:p>
            <a:fld id="{DD18BE11-CAC0-41C0-BEC2-9926CE80C6A6}" type="slidenum">
              <a:rPr lang="es-ES" smtClean="0"/>
              <a:t>‹Nº›</a:t>
            </a:fld>
            <a:endParaRPr lang="es-ES"/>
          </a:p>
        </p:txBody>
      </p:sp>
    </p:spTree>
    <p:extLst>
      <p:ext uri="{BB962C8B-B14F-4D97-AF65-F5344CB8AC3E}">
        <p14:creationId xmlns:p14="http://schemas.microsoft.com/office/powerpoint/2010/main" val="26059773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fecha"/>
          <p:cNvSpPr>
            <a:spLocks noGrp="1"/>
          </p:cNvSpPr>
          <p:nvPr>
            <p:ph type="dt" sz="half" idx="10"/>
          </p:nvPr>
        </p:nvSpPr>
        <p:spPr/>
        <p:txBody>
          <a:bodyPr/>
          <a:lstStyle/>
          <a:p>
            <a:r>
              <a:rPr lang="es-ES" smtClean="0"/>
              <a:t>28/10/2022</a:t>
            </a:r>
            <a:endParaRPr lang="es-ES"/>
          </a:p>
        </p:txBody>
      </p:sp>
      <p:sp>
        <p:nvSpPr>
          <p:cNvPr id="4" name="3 Marcador de pie de página"/>
          <p:cNvSpPr>
            <a:spLocks noGrp="1"/>
          </p:cNvSpPr>
          <p:nvPr>
            <p:ph type="ftr" sz="quarter" idx="11"/>
          </p:nvPr>
        </p:nvSpPr>
        <p:spPr/>
        <p:txBody>
          <a:bodyPr/>
          <a:lstStyle/>
          <a:p>
            <a:r>
              <a:rPr lang="es-ES_tradnl"/>
              <a:t>Secuenciación de genomas  bacterianos: herramientas y aplicaciones</a:t>
            </a:r>
            <a:endParaRPr lang="es-ES" dirty="0"/>
          </a:p>
        </p:txBody>
      </p:sp>
      <p:sp>
        <p:nvSpPr>
          <p:cNvPr id="5" name="4 Marcador de número de diapositiva"/>
          <p:cNvSpPr>
            <a:spLocks noGrp="1"/>
          </p:cNvSpPr>
          <p:nvPr>
            <p:ph type="sldNum" sz="quarter" idx="12"/>
          </p:nvPr>
        </p:nvSpPr>
        <p:spPr/>
        <p:txBody>
          <a:bodyPr/>
          <a:lstStyle/>
          <a:p>
            <a:fld id="{DD18BE11-CAC0-41C0-BEC2-9926CE80C6A6}" type="slidenum">
              <a:rPr lang="es-ES" smtClean="0"/>
              <a:t>‹Nº›</a:t>
            </a:fld>
            <a:endParaRPr lang="es-ES"/>
          </a:p>
        </p:txBody>
      </p:sp>
    </p:spTree>
    <p:extLst>
      <p:ext uri="{BB962C8B-B14F-4D97-AF65-F5344CB8AC3E}">
        <p14:creationId xmlns:p14="http://schemas.microsoft.com/office/powerpoint/2010/main" val="15605640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r>
              <a:rPr lang="es-ES" smtClean="0"/>
              <a:t>28/10/2022</a:t>
            </a:r>
            <a:endParaRPr lang="es-ES"/>
          </a:p>
        </p:txBody>
      </p:sp>
      <p:sp>
        <p:nvSpPr>
          <p:cNvPr id="3" name="2 Marcador de pie de página"/>
          <p:cNvSpPr>
            <a:spLocks noGrp="1"/>
          </p:cNvSpPr>
          <p:nvPr>
            <p:ph type="ftr" sz="quarter" idx="11"/>
          </p:nvPr>
        </p:nvSpPr>
        <p:spPr/>
        <p:txBody>
          <a:bodyPr/>
          <a:lstStyle/>
          <a:p>
            <a:r>
              <a:rPr lang="es-ES_tradnl"/>
              <a:t>Secuenciación de genomas  bacterianos: herramientas y aplicaciones</a:t>
            </a:r>
            <a:endParaRPr lang="es-ES" dirty="0"/>
          </a:p>
        </p:txBody>
      </p:sp>
      <p:sp>
        <p:nvSpPr>
          <p:cNvPr id="4" name="3 Marcador de número de diapositiva"/>
          <p:cNvSpPr>
            <a:spLocks noGrp="1"/>
          </p:cNvSpPr>
          <p:nvPr>
            <p:ph type="sldNum" sz="quarter" idx="12"/>
          </p:nvPr>
        </p:nvSpPr>
        <p:spPr/>
        <p:txBody>
          <a:bodyPr/>
          <a:lstStyle/>
          <a:p>
            <a:fld id="{DD18BE11-CAC0-41C0-BEC2-9926CE80C6A6}" type="slidenum">
              <a:rPr lang="es-ES" smtClean="0"/>
              <a:t>‹Nº›</a:t>
            </a:fld>
            <a:endParaRPr lang="es-ES"/>
          </a:p>
        </p:txBody>
      </p:sp>
    </p:spTree>
    <p:extLst>
      <p:ext uri="{BB962C8B-B14F-4D97-AF65-F5344CB8AC3E}">
        <p14:creationId xmlns:p14="http://schemas.microsoft.com/office/powerpoint/2010/main" val="106308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lvl1pPr>
              <a:defRPr sz="2800"/>
            </a:lvl1pPr>
          </a:lstStyle>
          <a:p>
            <a:r>
              <a:rPr lang="es-ES" dirty="0"/>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r>
              <a:rPr lang="es-ES" smtClean="0"/>
              <a:t>28/10/2022</a:t>
            </a:r>
            <a:endParaRPr lang="es-ES"/>
          </a:p>
        </p:txBody>
      </p:sp>
      <p:sp>
        <p:nvSpPr>
          <p:cNvPr id="5" name="4 Marcador de pie de página"/>
          <p:cNvSpPr>
            <a:spLocks noGrp="1"/>
          </p:cNvSpPr>
          <p:nvPr>
            <p:ph type="ftr" sz="quarter" idx="11"/>
          </p:nvPr>
        </p:nvSpPr>
        <p:spPr/>
        <p:txBody>
          <a:bodyPr/>
          <a:lstStyle/>
          <a:p>
            <a:r>
              <a:rPr lang="es-ES_tradnl"/>
              <a:t>Secuenciación de genomas  bacterianos: herramientas y aplicaciones</a:t>
            </a:r>
            <a:endParaRPr lang="es-ES" dirty="0"/>
          </a:p>
        </p:txBody>
      </p:sp>
      <p:sp>
        <p:nvSpPr>
          <p:cNvPr id="6" name="5 Marcador de número de diapositiva"/>
          <p:cNvSpPr>
            <a:spLocks noGrp="1"/>
          </p:cNvSpPr>
          <p:nvPr>
            <p:ph type="sldNum" sz="quarter" idx="12"/>
          </p:nvPr>
        </p:nvSpPr>
        <p:spPr/>
        <p:txBody>
          <a:bodyPr/>
          <a:lstStyle/>
          <a:p>
            <a:fld id="{DD18BE11-CAC0-41C0-BEC2-9926CE80C6A6}" type="slidenum">
              <a:rPr lang="es-ES" smtClean="0"/>
              <a:t>‹Nº›</a:t>
            </a:fld>
            <a:endParaRPr lang="es-ES"/>
          </a:p>
        </p:txBody>
      </p:sp>
    </p:spTree>
    <p:extLst>
      <p:ext uri="{BB962C8B-B14F-4D97-AF65-F5344CB8AC3E}">
        <p14:creationId xmlns:p14="http://schemas.microsoft.com/office/powerpoint/2010/main" val="42835092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r>
              <a:rPr lang="es-ES" smtClean="0"/>
              <a:t>28/10/2022</a:t>
            </a:r>
            <a:endParaRPr lang="es-ES"/>
          </a:p>
        </p:txBody>
      </p:sp>
      <p:sp>
        <p:nvSpPr>
          <p:cNvPr id="6" name="5 Marcador de pie de página"/>
          <p:cNvSpPr>
            <a:spLocks noGrp="1"/>
          </p:cNvSpPr>
          <p:nvPr>
            <p:ph type="ftr" sz="quarter" idx="11"/>
          </p:nvPr>
        </p:nvSpPr>
        <p:spPr/>
        <p:txBody>
          <a:bodyPr/>
          <a:lstStyle/>
          <a:p>
            <a:r>
              <a:rPr lang="es-ES_tradnl"/>
              <a:t>Secuenciación de genomas  bacterianos: herramientas y aplicaciones</a:t>
            </a:r>
            <a:endParaRPr lang="es-ES" dirty="0"/>
          </a:p>
        </p:txBody>
      </p:sp>
      <p:sp>
        <p:nvSpPr>
          <p:cNvPr id="7" name="6 Marcador de número de diapositiva"/>
          <p:cNvSpPr>
            <a:spLocks noGrp="1"/>
          </p:cNvSpPr>
          <p:nvPr>
            <p:ph type="sldNum" sz="quarter" idx="12"/>
          </p:nvPr>
        </p:nvSpPr>
        <p:spPr/>
        <p:txBody>
          <a:bodyPr/>
          <a:lstStyle/>
          <a:p>
            <a:fld id="{DD18BE11-CAC0-41C0-BEC2-9926CE80C6A6}" type="slidenum">
              <a:rPr lang="es-ES" smtClean="0"/>
              <a:t>‹Nº›</a:t>
            </a:fld>
            <a:endParaRPr lang="es-ES"/>
          </a:p>
        </p:txBody>
      </p:sp>
    </p:spTree>
    <p:extLst>
      <p:ext uri="{BB962C8B-B14F-4D97-AF65-F5344CB8AC3E}">
        <p14:creationId xmlns:p14="http://schemas.microsoft.com/office/powerpoint/2010/main" val="17504317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r>
              <a:rPr lang="es-ES" smtClean="0"/>
              <a:t>28/10/2022</a:t>
            </a:r>
            <a:endParaRPr lang="es-ES"/>
          </a:p>
        </p:txBody>
      </p:sp>
      <p:sp>
        <p:nvSpPr>
          <p:cNvPr id="6" name="5 Marcador de pie de página"/>
          <p:cNvSpPr>
            <a:spLocks noGrp="1"/>
          </p:cNvSpPr>
          <p:nvPr>
            <p:ph type="ftr" sz="quarter" idx="11"/>
          </p:nvPr>
        </p:nvSpPr>
        <p:spPr/>
        <p:txBody>
          <a:bodyPr/>
          <a:lstStyle/>
          <a:p>
            <a:r>
              <a:rPr lang="es-ES_tradnl"/>
              <a:t>Secuenciación de genomas  bacterianos: herramientas y aplicaciones</a:t>
            </a:r>
            <a:endParaRPr lang="es-ES" dirty="0"/>
          </a:p>
        </p:txBody>
      </p:sp>
      <p:sp>
        <p:nvSpPr>
          <p:cNvPr id="7" name="6 Marcador de número de diapositiva"/>
          <p:cNvSpPr>
            <a:spLocks noGrp="1"/>
          </p:cNvSpPr>
          <p:nvPr>
            <p:ph type="sldNum" sz="quarter" idx="12"/>
          </p:nvPr>
        </p:nvSpPr>
        <p:spPr/>
        <p:txBody>
          <a:bodyPr/>
          <a:lstStyle/>
          <a:p>
            <a:fld id="{DD18BE11-CAC0-41C0-BEC2-9926CE80C6A6}" type="slidenum">
              <a:rPr lang="es-ES" smtClean="0"/>
              <a:t>‹Nº›</a:t>
            </a:fld>
            <a:endParaRPr lang="es-ES"/>
          </a:p>
        </p:txBody>
      </p:sp>
    </p:spTree>
    <p:extLst>
      <p:ext uri="{BB962C8B-B14F-4D97-AF65-F5344CB8AC3E}">
        <p14:creationId xmlns:p14="http://schemas.microsoft.com/office/powerpoint/2010/main" val="32279272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r>
              <a:rPr lang="es-ES" smtClean="0"/>
              <a:t>28/10/2022</a:t>
            </a:r>
            <a:endParaRPr lang="es-ES"/>
          </a:p>
        </p:txBody>
      </p:sp>
      <p:sp>
        <p:nvSpPr>
          <p:cNvPr id="5" name="4 Marcador de pie de página"/>
          <p:cNvSpPr>
            <a:spLocks noGrp="1"/>
          </p:cNvSpPr>
          <p:nvPr>
            <p:ph type="ftr" sz="quarter" idx="11"/>
          </p:nvPr>
        </p:nvSpPr>
        <p:spPr/>
        <p:txBody>
          <a:bodyPr/>
          <a:lstStyle/>
          <a:p>
            <a:r>
              <a:rPr lang="es-ES_tradnl"/>
              <a:t>Secuenciación de genomas  bacterianos: herramientas y aplicaciones</a:t>
            </a:r>
            <a:endParaRPr lang="es-ES" dirty="0"/>
          </a:p>
        </p:txBody>
      </p:sp>
      <p:sp>
        <p:nvSpPr>
          <p:cNvPr id="6" name="5 Marcador de número de diapositiva"/>
          <p:cNvSpPr>
            <a:spLocks noGrp="1"/>
          </p:cNvSpPr>
          <p:nvPr>
            <p:ph type="sldNum" sz="quarter" idx="12"/>
          </p:nvPr>
        </p:nvSpPr>
        <p:spPr/>
        <p:txBody>
          <a:bodyPr/>
          <a:lstStyle/>
          <a:p>
            <a:fld id="{DD18BE11-CAC0-41C0-BEC2-9926CE80C6A6}" type="slidenum">
              <a:rPr lang="es-ES" smtClean="0"/>
              <a:t>‹Nº›</a:t>
            </a:fld>
            <a:endParaRPr lang="es-ES"/>
          </a:p>
        </p:txBody>
      </p:sp>
    </p:spTree>
    <p:extLst>
      <p:ext uri="{BB962C8B-B14F-4D97-AF65-F5344CB8AC3E}">
        <p14:creationId xmlns:p14="http://schemas.microsoft.com/office/powerpoint/2010/main" val="11040290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r>
              <a:rPr lang="es-ES" smtClean="0"/>
              <a:t>28/10/2022</a:t>
            </a:r>
            <a:endParaRPr lang="es-ES"/>
          </a:p>
        </p:txBody>
      </p:sp>
      <p:sp>
        <p:nvSpPr>
          <p:cNvPr id="5" name="4 Marcador de pie de página"/>
          <p:cNvSpPr>
            <a:spLocks noGrp="1"/>
          </p:cNvSpPr>
          <p:nvPr>
            <p:ph type="ftr" sz="quarter" idx="11"/>
          </p:nvPr>
        </p:nvSpPr>
        <p:spPr/>
        <p:txBody>
          <a:bodyPr/>
          <a:lstStyle/>
          <a:p>
            <a:r>
              <a:rPr lang="es-ES_tradnl"/>
              <a:t>Secuenciación de genomas  bacterianos: herramientas y aplicaciones</a:t>
            </a:r>
            <a:endParaRPr lang="es-ES" dirty="0"/>
          </a:p>
        </p:txBody>
      </p:sp>
      <p:sp>
        <p:nvSpPr>
          <p:cNvPr id="6" name="5 Marcador de número de diapositiva"/>
          <p:cNvSpPr>
            <a:spLocks noGrp="1"/>
          </p:cNvSpPr>
          <p:nvPr>
            <p:ph type="sldNum" sz="quarter" idx="12"/>
          </p:nvPr>
        </p:nvSpPr>
        <p:spPr/>
        <p:txBody>
          <a:bodyPr/>
          <a:lstStyle/>
          <a:p>
            <a:fld id="{DD18BE11-CAC0-41C0-BEC2-9926CE80C6A6}" type="slidenum">
              <a:rPr lang="es-ES" smtClean="0"/>
              <a:t>‹Nº›</a:t>
            </a:fld>
            <a:endParaRPr lang="es-ES"/>
          </a:p>
        </p:txBody>
      </p:sp>
    </p:spTree>
    <p:extLst>
      <p:ext uri="{BB962C8B-B14F-4D97-AF65-F5344CB8AC3E}">
        <p14:creationId xmlns:p14="http://schemas.microsoft.com/office/powerpoint/2010/main" val="20287312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Diapositiva de título">
    <p:spTree>
      <p:nvGrpSpPr>
        <p:cNvPr id="1" name=""/>
        <p:cNvGrpSpPr/>
        <p:nvPr/>
      </p:nvGrpSpPr>
      <p:grpSpPr>
        <a:xfrm>
          <a:off x="0" y="0"/>
          <a:ext cx="0" cy="0"/>
          <a:chOff x="0" y="0"/>
          <a:chExt cx="0" cy="0"/>
        </a:xfrm>
      </p:grpSpPr>
      <p:sp>
        <p:nvSpPr>
          <p:cNvPr id="3" name="Subtítulo 2"/>
          <p:cNvSpPr>
            <a:spLocks noGrp="1"/>
          </p:cNvSpPr>
          <p:nvPr>
            <p:ph type="subTitle" idx="1" hasCustomPrompt="1"/>
          </p:nvPr>
        </p:nvSpPr>
        <p:spPr>
          <a:xfrm>
            <a:off x="1523999" y="4238852"/>
            <a:ext cx="9144000" cy="1655762"/>
          </a:xfrm>
        </p:spPr>
        <p:txBody>
          <a:bodyPr/>
          <a:lstStyle>
            <a:lvl1pPr marL="0" indent="0" algn="ctr">
              <a:buNone/>
              <a:defRPr sz="1800" baseline="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dirty="0"/>
              <a:t>BU-ISCIII</a:t>
            </a:r>
          </a:p>
          <a:p>
            <a:r>
              <a:rPr lang="es-ES" dirty="0"/>
              <a:t>Unidad de Bioinformática - ISCII</a:t>
            </a:r>
          </a:p>
          <a:p>
            <a:r>
              <a:rPr lang="es-ES" dirty="0"/>
              <a:t>Unidades Científico técnicas</a:t>
            </a:r>
          </a:p>
        </p:txBody>
      </p:sp>
      <p:sp>
        <p:nvSpPr>
          <p:cNvPr id="4" name="Marcador de fecha 3"/>
          <p:cNvSpPr>
            <a:spLocks noGrp="1"/>
          </p:cNvSpPr>
          <p:nvPr>
            <p:ph type="dt" sz="half" idx="10"/>
          </p:nvPr>
        </p:nvSpPr>
        <p:spPr/>
        <p:txBody>
          <a:bodyPr/>
          <a:lstStyle/>
          <a:p>
            <a:r>
              <a:rPr lang="es-ES" smtClean="0"/>
              <a:t>28/10/2022</a:t>
            </a:r>
            <a:endParaRPr lang="en-US" dirty="0"/>
          </a:p>
        </p:txBody>
      </p:sp>
      <p:sp>
        <p:nvSpPr>
          <p:cNvPr id="5" name="Marcador de pie de página 4"/>
          <p:cNvSpPr>
            <a:spLocks noGrp="1"/>
          </p:cNvSpPr>
          <p:nvPr>
            <p:ph type="ftr" sz="quarter" idx="11"/>
          </p:nvPr>
        </p:nvSpPr>
        <p:spPr/>
        <p:txBody>
          <a:bodyPr/>
          <a:lstStyle/>
          <a:p>
            <a:r>
              <a:rPr lang="es-ES_tradnl"/>
              <a:t>Secuenciación de genomas  bacterianos: herramientas y aplicaciones</a:t>
            </a:r>
            <a:endParaRPr lang="es-ES"/>
          </a:p>
        </p:txBody>
      </p:sp>
      <p:sp>
        <p:nvSpPr>
          <p:cNvPr id="6" name="Marcador de número de diapositiva 5"/>
          <p:cNvSpPr>
            <a:spLocks noGrp="1"/>
          </p:cNvSpPr>
          <p:nvPr>
            <p:ph type="sldNum" sz="quarter" idx="12"/>
          </p:nvPr>
        </p:nvSpPr>
        <p:spPr/>
        <p:txBody>
          <a:bodyPr/>
          <a:lstStyle/>
          <a:p>
            <a:fld id="{B6F15528-21DE-4FAA-801E-634DDDAF4B2B}" type="slidenum">
              <a:rPr lang="es-ES" smtClean="0"/>
              <a:t>‹Nº›</a:t>
            </a:fld>
            <a:endParaRPr lang="es-ES"/>
          </a:p>
        </p:txBody>
      </p:sp>
      <p:sp>
        <p:nvSpPr>
          <p:cNvPr id="9" name="Marcador de texto 8"/>
          <p:cNvSpPr>
            <a:spLocks noGrp="1"/>
          </p:cNvSpPr>
          <p:nvPr>
            <p:ph type="body" sz="quarter" idx="13" hasCustomPrompt="1"/>
          </p:nvPr>
        </p:nvSpPr>
        <p:spPr>
          <a:xfrm>
            <a:off x="2434432" y="3591834"/>
            <a:ext cx="7323137" cy="563563"/>
          </a:xfrm>
        </p:spPr>
        <p:txBody>
          <a:bodyPr>
            <a:normAutofit/>
          </a:bodyPr>
          <a:lstStyle>
            <a:lvl1pPr marL="0" indent="0" algn="ctr">
              <a:buNone/>
              <a:defRPr sz="1800" baseline="0"/>
            </a:lvl1pPr>
          </a:lstStyle>
          <a:p>
            <a:pPr lvl="0"/>
            <a:r>
              <a:rPr lang="es-ES" dirty="0"/>
              <a:t> Nombre ponente</a:t>
            </a:r>
          </a:p>
        </p:txBody>
      </p:sp>
      <p:sp>
        <p:nvSpPr>
          <p:cNvPr id="13" name="Marcador de texto 12"/>
          <p:cNvSpPr>
            <a:spLocks noGrp="1"/>
          </p:cNvSpPr>
          <p:nvPr>
            <p:ph type="body" sz="quarter" idx="14" hasCustomPrompt="1"/>
          </p:nvPr>
        </p:nvSpPr>
        <p:spPr>
          <a:xfrm>
            <a:off x="2187577" y="1592265"/>
            <a:ext cx="7927975" cy="1584325"/>
          </a:xfrm>
        </p:spPr>
        <p:style>
          <a:lnRef idx="1">
            <a:schemeClr val="accent1"/>
          </a:lnRef>
          <a:fillRef idx="3">
            <a:schemeClr val="accent1"/>
          </a:fillRef>
          <a:effectRef idx="2">
            <a:schemeClr val="accent1"/>
          </a:effectRef>
          <a:fontRef idx="none"/>
        </p:style>
        <p:txBody>
          <a:bodyPr anchor="ctr"/>
          <a:lstStyle>
            <a:lvl1pPr marL="0" indent="0" algn="ctr">
              <a:buNone/>
              <a:defRPr>
                <a:solidFill>
                  <a:schemeClr val="bg1"/>
                </a:solidFill>
              </a:defRPr>
            </a:lvl1pPr>
          </a:lstStyle>
          <a:p>
            <a:pPr lvl="0"/>
            <a:r>
              <a:rPr lang="es-ES" dirty="0"/>
              <a:t>Título</a:t>
            </a:r>
          </a:p>
        </p:txBody>
      </p:sp>
    </p:spTree>
    <p:extLst>
      <p:ext uri="{BB962C8B-B14F-4D97-AF65-F5344CB8AC3E}">
        <p14:creationId xmlns:p14="http://schemas.microsoft.com/office/powerpoint/2010/main" val="17575401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iapositiva de título">
    <p:spTree>
      <p:nvGrpSpPr>
        <p:cNvPr id="1" name=""/>
        <p:cNvGrpSpPr/>
        <p:nvPr/>
      </p:nvGrpSpPr>
      <p:grpSpPr>
        <a:xfrm>
          <a:off x="0" y="0"/>
          <a:ext cx="0" cy="0"/>
          <a:chOff x="0" y="0"/>
          <a:chExt cx="0" cy="0"/>
        </a:xfrm>
      </p:grpSpPr>
      <p:sp>
        <p:nvSpPr>
          <p:cNvPr id="3" name="Subtítulo 2"/>
          <p:cNvSpPr>
            <a:spLocks noGrp="1"/>
          </p:cNvSpPr>
          <p:nvPr>
            <p:ph type="subTitle" idx="1" hasCustomPrompt="1"/>
          </p:nvPr>
        </p:nvSpPr>
        <p:spPr>
          <a:xfrm>
            <a:off x="1523999" y="4238852"/>
            <a:ext cx="9144000" cy="1655762"/>
          </a:xfrm>
        </p:spPr>
        <p:txBody>
          <a:bodyPr/>
          <a:lstStyle>
            <a:lvl1pPr marL="0" indent="0" algn="ctr">
              <a:buNone/>
              <a:defRPr sz="2400" baseline="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s-ES" dirty="0"/>
              <a:t>BU-ISCIII</a:t>
            </a:r>
          </a:p>
          <a:p>
            <a:r>
              <a:rPr lang="es-ES" dirty="0"/>
              <a:t>Unidad de Bioinformática - ISCII</a:t>
            </a:r>
          </a:p>
          <a:p>
            <a:r>
              <a:rPr lang="es-ES" dirty="0"/>
              <a:t>Unidades Científico técnicas</a:t>
            </a:r>
          </a:p>
        </p:txBody>
      </p:sp>
      <p:sp>
        <p:nvSpPr>
          <p:cNvPr id="4" name="Marcador de fecha 3"/>
          <p:cNvSpPr>
            <a:spLocks noGrp="1"/>
          </p:cNvSpPr>
          <p:nvPr>
            <p:ph type="dt" sz="half" idx="10"/>
          </p:nvPr>
        </p:nvSpPr>
        <p:spPr/>
        <p:txBody>
          <a:bodyPr/>
          <a:lstStyle/>
          <a:p>
            <a:r>
              <a:rPr lang="es-ES" smtClean="0"/>
              <a:t>17/06/2022</a:t>
            </a:r>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BB7EACC9-4C9F-416D-B6F1-6FC3E84E4E00}" type="slidenum">
              <a:rPr lang="en-GB" smtClean="0"/>
              <a:t>‹Nº›</a:t>
            </a:fld>
            <a:endParaRPr lang="en-GB"/>
          </a:p>
        </p:txBody>
      </p:sp>
      <p:sp>
        <p:nvSpPr>
          <p:cNvPr id="9" name="Marcador de texto 8"/>
          <p:cNvSpPr>
            <a:spLocks noGrp="1"/>
          </p:cNvSpPr>
          <p:nvPr>
            <p:ph type="body" sz="quarter" idx="13" hasCustomPrompt="1"/>
          </p:nvPr>
        </p:nvSpPr>
        <p:spPr>
          <a:xfrm>
            <a:off x="2434432" y="3591834"/>
            <a:ext cx="7323137" cy="563563"/>
          </a:xfrm>
        </p:spPr>
        <p:txBody>
          <a:bodyPr>
            <a:normAutofit/>
          </a:bodyPr>
          <a:lstStyle>
            <a:lvl1pPr marL="0" indent="0" algn="ctr">
              <a:buNone/>
              <a:defRPr sz="2400" baseline="0"/>
            </a:lvl1pPr>
          </a:lstStyle>
          <a:p>
            <a:pPr lvl="0"/>
            <a:r>
              <a:rPr lang="es-ES" dirty="0"/>
              <a:t> Nombre ponente</a:t>
            </a:r>
          </a:p>
        </p:txBody>
      </p:sp>
      <p:sp>
        <p:nvSpPr>
          <p:cNvPr id="13" name="Marcador de texto 12"/>
          <p:cNvSpPr>
            <a:spLocks noGrp="1"/>
          </p:cNvSpPr>
          <p:nvPr>
            <p:ph type="body" sz="quarter" idx="14" hasCustomPrompt="1"/>
          </p:nvPr>
        </p:nvSpPr>
        <p:spPr>
          <a:xfrm>
            <a:off x="2187577" y="1592265"/>
            <a:ext cx="7927975" cy="1584325"/>
          </a:xfrm>
        </p:spPr>
        <p:style>
          <a:lnRef idx="1">
            <a:schemeClr val="accent1"/>
          </a:lnRef>
          <a:fillRef idx="3">
            <a:schemeClr val="accent1"/>
          </a:fillRef>
          <a:effectRef idx="2">
            <a:schemeClr val="accent1"/>
          </a:effectRef>
          <a:fontRef idx="none"/>
        </p:style>
        <p:txBody>
          <a:bodyPr anchor="ctr"/>
          <a:lstStyle>
            <a:lvl1pPr marL="0" indent="0" algn="ctr">
              <a:buNone/>
              <a:defRPr>
                <a:solidFill>
                  <a:schemeClr val="bg1"/>
                </a:solidFill>
              </a:defRPr>
            </a:lvl1pPr>
          </a:lstStyle>
          <a:p>
            <a:pPr lvl="0"/>
            <a:r>
              <a:rPr lang="es-ES" dirty="0"/>
              <a:t>Título</a:t>
            </a:r>
          </a:p>
        </p:txBody>
      </p:sp>
    </p:spTree>
    <p:extLst>
      <p:ext uri="{BB962C8B-B14F-4D97-AF65-F5344CB8AC3E}">
        <p14:creationId xmlns:p14="http://schemas.microsoft.com/office/powerpoint/2010/main" val="22957341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1825625"/>
            <a:ext cx="10515600" cy="4395788"/>
          </a:xfrm>
        </p:spPr>
        <p:txBody>
          <a:bodyPr/>
          <a:lstStyle>
            <a:lvl1pPr>
              <a:defRPr sz="2400"/>
            </a:lvl1pPr>
            <a:lvl2pPr>
              <a:defRPr sz="2000"/>
            </a:lvl2pPr>
            <a:lvl3pPr>
              <a:defRPr sz="18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dirty="0"/>
          </a:p>
        </p:txBody>
      </p:sp>
      <p:sp>
        <p:nvSpPr>
          <p:cNvPr id="9" name="Marcador de fecha 8"/>
          <p:cNvSpPr>
            <a:spLocks noGrp="1"/>
          </p:cNvSpPr>
          <p:nvPr>
            <p:ph type="dt" sz="half" idx="10"/>
          </p:nvPr>
        </p:nvSpPr>
        <p:spPr/>
        <p:txBody>
          <a:bodyPr/>
          <a:lstStyle/>
          <a:p>
            <a:r>
              <a:rPr lang="es-ES" smtClean="0"/>
              <a:t>17/06/2022</a:t>
            </a:r>
            <a:endParaRPr lang="en-GB"/>
          </a:p>
        </p:txBody>
      </p:sp>
      <p:sp>
        <p:nvSpPr>
          <p:cNvPr id="10" name="Marcador de pie de página 9"/>
          <p:cNvSpPr>
            <a:spLocks noGrp="1"/>
          </p:cNvSpPr>
          <p:nvPr>
            <p:ph type="ftr" sz="quarter" idx="11"/>
          </p:nvPr>
        </p:nvSpPr>
        <p:spPr/>
        <p:txBody>
          <a:bodyPr/>
          <a:lstStyle/>
          <a:p>
            <a:endParaRPr lang="en-GB"/>
          </a:p>
        </p:txBody>
      </p:sp>
      <p:sp>
        <p:nvSpPr>
          <p:cNvPr id="11" name="Marcador de número de diapositiva 10"/>
          <p:cNvSpPr>
            <a:spLocks noGrp="1"/>
          </p:cNvSpPr>
          <p:nvPr>
            <p:ph type="sldNum" sz="quarter" idx="12"/>
          </p:nvPr>
        </p:nvSpPr>
        <p:spPr/>
        <p:txBody>
          <a:bodyPr/>
          <a:lstStyle/>
          <a:p>
            <a:fld id="{BB7EACC9-4C9F-416D-B6F1-6FC3E84E4E00}" type="slidenum">
              <a:rPr lang="en-GB" smtClean="0"/>
              <a:t>‹Nº›</a:t>
            </a:fld>
            <a:endParaRPr lang="en-GB"/>
          </a:p>
        </p:txBody>
      </p:sp>
      <p:sp>
        <p:nvSpPr>
          <p:cNvPr id="13" name="Título 12"/>
          <p:cNvSpPr>
            <a:spLocks noGrp="1"/>
          </p:cNvSpPr>
          <p:nvPr>
            <p:ph type="title"/>
          </p:nvPr>
        </p:nvSpPr>
        <p:spPr/>
        <p:txBody>
          <a:bodyPr/>
          <a:lstStyle>
            <a:lvl1pPr>
              <a:defRPr sz="3600"/>
            </a:lvl1pPr>
          </a:lstStyle>
          <a:p>
            <a:r>
              <a:rPr lang="en-US"/>
              <a:t>Click to edit Master title style</a:t>
            </a:r>
            <a:endParaRPr lang="es-ES" dirty="0"/>
          </a:p>
        </p:txBody>
      </p:sp>
      <p:sp>
        <p:nvSpPr>
          <p:cNvPr id="14" name="Rectangle 76"/>
          <p:cNvSpPr>
            <a:spLocks noChangeArrowheads="1"/>
          </p:cNvSpPr>
          <p:nvPr/>
        </p:nvSpPr>
        <p:spPr bwMode="auto">
          <a:xfrm>
            <a:off x="898525" y="1690690"/>
            <a:ext cx="11293475" cy="134937"/>
          </a:xfrm>
          <a:prstGeom prst="rect">
            <a:avLst/>
          </a:prstGeom>
          <a:ln/>
          <a:extLst/>
        </p:spPr>
        <p:style>
          <a:lnRef idx="1">
            <a:schemeClr val="accent1"/>
          </a:lnRef>
          <a:fillRef idx="3">
            <a:schemeClr val="accent1"/>
          </a:fillRef>
          <a:effectRef idx="2">
            <a:schemeClr val="accent1"/>
          </a:effectRef>
          <a:fontRef idx="minor">
            <a:schemeClr val="lt1"/>
          </a:fontRef>
        </p:style>
        <p:txBody>
          <a:bodyPr wrap="none" anchor="ctr"/>
          <a:lstStyle/>
          <a:p>
            <a:pPr algn="ctr" fontAlgn="base">
              <a:spcBef>
                <a:spcPct val="0"/>
              </a:spcBef>
              <a:spcAft>
                <a:spcPct val="0"/>
              </a:spcAft>
            </a:pPr>
            <a:endParaRPr lang="es-ES" sz="1800">
              <a:solidFill>
                <a:srgbClr val="425EA9"/>
              </a:solidFill>
              <a:latin typeface="Arial" charset="0"/>
            </a:endParaRPr>
          </a:p>
        </p:txBody>
      </p:sp>
      <p:sp>
        <p:nvSpPr>
          <p:cNvPr id="15" name="Rectangle 77"/>
          <p:cNvSpPr>
            <a:spLocks noChangeArrowheads="1"/>
          </p:cNvSpPr>
          <p:nvPr/>
        </p:nvSpPr>
        <p:spPr bwMode="auto">
          <a:xfrm>
            <a:off x="1" y="1690690"/>
            <a:ext cx="742951" cy="134937"/>
          </a:xfrm>
          <a:prstGeom prst="rect">
            <a:avLst/>
          </a:prstGeom>
          <a:ln/>
          <a:extLst/>
        </p:spPr>
        <p:style>
          <a:lnRef idx="1">
            <a:schemeClr val="accent5"/>
          </a:lnRef>
          <a:fillRef idx="3">
            <a:schemeClr val="accent5"/>
          </a:fillRef>
          <a:effectRef idx="2">
            <a:schemeClr val="accent5"/>
          </a:effectRef>
          <a:fontRef idx="minor">
            <a:schemeClr val="lt1"/>
          </a:fontRef>
        </p:style>
        <p:txBody>
          <a:bodyPr wrap="none" anchor="ctr"/>
          <a:lstStyle/>
          <a:p>
            <a:pPr algn="ctr" fontAlgn="base">
              <a:spcBef>
                <a:spcPct val="0"/>
              </a:spcBef>
              <a:spcAft>
                <a:spcPct val="0"/>
              </a:spcAft>
            </a:pPr>
            <a:endParaRPr lang="es-ES" sz="1800">
              <a:solidFill>
                <a:srgbClr val="425EA9"/>
              </a:solidFill>
              <a:latin typeface="Arial" charset="0"/>
            </a:endParaRPr>
          </a:p>
        </p:txBody>
      </p:sp>
    </p:spTree>
    <p:extLst>
      <p:ext uri="{BB962C8B-B14F-4D97-AF65-F5344CB8AC3E}">
        <p14:creationId xmlns:p14="http://schemas.microsoft.com/office/powerpoint/2010/main" val="41098683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s-ES"/>
          </a:p>
        </p:txBody>
      </p:sp>
      <p:sp>
        <p:nvSpPr>
          <p:cNvPr id="3" name="Marcador de texto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4" name="Marcador de fecha 3"/>
          <p:cNvSpPr>
            <a:spLocks noGrp="1"/>
          </p:cNvSpPr>
          <p:nvPr>
            <p:ph type="dt" sz="half" idx="10"/>
          </p:nvPr>
        </p:nvSpPr>
        <p:spPr/>
        <p:txBody>
          <a:bodyPr/>
          <a:lstStyle/>
          <a:p>
            <a:r>
              <a:rPr lang="es-ES" smtClean="0"/>
              <a:t>17/06/2022</a:t>
            </a:r>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BB7EACC9-4C9F-416D-B6F1-6FC3E84E4E00}" type="slidenum">
              <a:rPr lang="en-GB" smtClean="0"/>
              <a:t>‹Nº›</a:t>
            </a:fld>
            <a:endParaRPr lang="en-GB"/>
          </a:p>
        </p:txBody>
      </p:sp>
    </p:spTree>
    <p:extLst>
      <p:ext uri="{BB962C8B-B14F-4D97-AF65-F5344CB8AC3E}">
        <p14:creationId xmlns:p14="http://schemas.microsoft.com/office/powerpoint/2010/main" val="32011627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Click to edit Master title style</a:t>
            </a:r>
            <a:endParaRPr lang="es-ES"/>
          </a:p>
        </p:txBody>
      </p:sp>
      <p:sp>
        <p:nvSpPr>
          <p:cNvPr id="3" name="Marcador de contenido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Marcador de contenido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Marcador de fecha 4"/>
          <p:cNvSpPr>
            <a:spLocks noGrp="1"/>
          </p:cNvSpPr>
          <p:nvPr>
            <p:ph type="dt" sz="half" idx="10"/>
          </p:nvPr>
        </p:nvSpPr>
        <p:spPr/>
        <p:txBody>
          <a:bodyPr/>
          <a:lstStyle/>
          <a:p>
            <a:r>
              <a:rPr lang="es-ES" smtClean="0"/>
              <a:t>17/06/2022</a:t>
            </a:r>
            <a:endParaRPr lang="en-GB"/>
          </a:p>
        </p:txBody>
      </p:sp>
      <p:sp>
        <p:nvSpPr>
          <p:cNvPr id="6" name="Marcador de pie de página 5"/>
          <p:cNvSpPr>
            <a:spLocks noGrp="1"/>
          </p:cNvSpPr>
          <p:nvPr>
            <p:ph type="ftr" sz="quarter" idx="11"/>
          </p:nvPr>
        </p:nvSpPr>
        <p:spPr/>
        <p:txBody>
          <a:bodyPr/>
          <a:lstStyle/>
          <a:p>
            <a:endParaRPr lang="en-GB"/>
          </a:p>
        </p:txBody>
      </p:sp>
      <p:sp>
        <p:nvSpPr>
          <p:cNvPr id="7" name="Marcador de número de diapositiva 6"/>
          <p:cNvSpPr>
            <a:spLocks noGrp="1"/>
          </p:cNvSpPr>
          <p:nvPr>
            <p:ph type="sldNum" sz="quarter" idx="12"/>
          </p:nvPr>
        </p:nvSpPr>
        <p:spPr/>
        <p:txBody>
          <a:bodyPr/>
          <a:lstStyle/>
          <a:p>
            <a:fld id="{BB7EACC9-4C9F-416D-B6F1-6FC3E84E4E00}" type="slidenum">
              <a:rPr lang="en-GB" smtClean="0"/>
              <a:t>‹Nº›</a:t>
            </a:fld>
            <a:endParaRPr lang="en-GB"/>
          </a:p>
        </p:txBody>
      </p:sp>
      <p:sp>
        <p:nvSpPr>
          <p:cNvPr id="10" name="Rectangle 76"/>
          <p:cNvSpPr>
            <a:spLocks noChangeArrowheads="1"/>
          </p:cNvSpPr>
          <p:nvPr/>
        </p:nvSpPr>
        <p:spPr bwMode="auto">
          <a:xfrm>
            <a:off x="898525" y="1690690"/>
            <a:ext cx="11293475" cy="134937"/>
          </a:xfrm>
          <a:prstGeom prst="rect">
            <a:avLst/>
          </a:prstGeom>
          <a:ln/>
          <a:extLst/>
        </p:spPr>
        <p:style>
          <a:lnRef idx="1">
            <a:schemeClr val="accent1"/>
          </a:lnRef>
          <a:fillRef idx="3">
            <a:schemeClr val="accent1"/>
          </a:fillRef>
          <a:effectRef idx="2">
            <a:schemeClr val="accent1"/>
          </a:effectRef>
          <a:fontRef idx="minor">
            <a:schemeClr val="lt1"/>
          </a:fontRef>
        </p:style>
        <p:txBody>
          <a:bodyPr wrap="none" anchor="ctr"/>
          <a:lstStyle/>
          <a:p>
            <a:pPr algn="ctr" fontAlgn="base">
              <a:spcBef>
                <a:spcPct val="0"/>
              </a:spcBef>
              <a:spcAft>
                <a:spcPct val="0"/>
              </a:spcAft>
            </a:pPr>
            <a:endParaRPr lang="es-ES" sz="1800">
              <a:solidFill>
                <a:srgbClr val="425EA9"/>
              </a:solidFill>
              <a:latin typeface="Arial" charset="0"/>
            </a:endParaRPr>
          </a:p>
        </p:txBody>
      </p:sp>
      <p:sp>
        <p:nvSpPr>
          <p:cNvPr id="11" name="Rectangle 77"/>
          <p:cNvSpPr>
            <a:spLocks noChangeArrowheads="1"/>
          </p:cNvSpPr>
          <p:nvPr/>
        </p:nvSpPr>
        <p:spPr bwMode="auto">
          <a:xfrm>
            <a:off x="1" y="1690690"/>
            <a:ext cx="742951" cy="134937"/>
          </a:xfrm>
          <a:prstGeom prst="rect">
            <a:avLst/>
          </a:prstGeom>
          <a:ln/>
          <a:extLst/>
        </p:spPr>
        <p:style>
          <a:lnRef idx="1">
            <a:schemeClr val="accent5"/>
          </a:lnRef>
          <a:fillRef idx="3">
            <a:schemeClr val="accent5"/>
          </a:fillRef>
          <a:effectRef idx="2">
            <a:schemeClr val="accent5"/>
          </a:effectRef>
          <a:fontRef idx="minor">
            <a:schemeClr val="lt1"/>
          </a:fontRef>
        </p:style>
        <p:txBody>
          <a:bodyPr wrap="none" anchor="ctr"/>
          <a:lstStyle/>
          <a:p>
            <a:pPr algn="ctr" fontAlgn="base">
              <a:spcBef>
                <a:spcPct val="0"/>
              </a:spcBef>
              <a:spcAft>
                <a:spcPct val="0"/>
              </a:spcAft>
            </a:pPr>
            <a:endParaRPr lang="es-ES" sz="1800">
              <a:solidFill>
                <a:srgbClr val="425EA9"/>
              </a:solidFill>
              <a:latin typeface="Arial" charset="0"/>
            </a:endParaRPr>
          </a:p>
        </p:txBody>
      </p:sp>
    </p:spTree>
    <p:extLst>
      <p:ext uri="{BB962C8B-B14F-4D97-AF65-F5344CB8AC3E}">
        <p14:creationId xmlns:p14="http://schemas.microsoft.com/office/powerpoint/2010/main" val="34164525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7"/>
            <a:ext cx="10515600" cy="1325563"/>
          </a:xfrm>
        </p:spPr>
        <p:txBody>
          <a:bodyPr/>
          <a:lstStyle/>
          <a:p>
            <a:r>
              <a:rPr lang="en-US"/>
              <a:t>Click to edit Master title style</a:t>
            </a:r>
            <a:endParaRPr lang="es-ES"/>
          </a:p>
        </p:txBody>
      </p:sp>
      <p:sp>
        <p:nvSpPr>
          <p:cNvPr id="3" name="Marcador de texto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Marcador de contenido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Marcador de texto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Marcador de contenido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Marcador de fecha 6"/>
          <p:cNvSpPr>
            <a:spLocks noGrp="1"/>
          </p:cNvSpPr>
          <p:nvPr>
            <p:ph type="dt" sz="half" idx="10"/>
          </p:nvPr>
        </p:nvSpPr>
        <p:spPr/>
        <p:txBody>
          <a:bodyPr/>
          <a:lstStyle/>
          <a:p>
            <a:r>
              <a:rPr lang="es-ES" smtClean="0"/>
              <a:t>17/06/2022</a:t>
            </a:r>
            <a:endParaRPr lang="en-GB"/>
          </a:p>
        </p:txBody>
      </p:sp>
      <p:sp>
        <p:nvSpPr>
          <p:cNvPr id="8" name="Marcador de pie de página 7"/>
          <p:cNvSpPr>
            <a:spLocks noGrp="1"/>
          </p:cNvSpPr>
          <p:nvPr>
            <p:ph type="ftr" sz="quarter" idx="11"/>
          </p:nvPr>
        </p:nvSpPr>
        <p:spPr/>
        <p:txBody>
          <a:bodyPr/>
          <a:lstStyle/>
          <a:p>
            <a:endParaRPr lang="en-GB"/>
          </a:p>
        </p:txBody>
      </p:sp>
      <p:sp>
        <p:nvSpPr>
          <p:cNvPr id="9" name="Marcador de número de diapositiva 8"/>
          <p:cNvSpPr>
            <a:spLocks noGrp="1"/>
          </p:cNvSpPr>
          <p:nvPr>
            <p:ph type="sldNum" sz="quarter" idx="12"/>
          </p:nvPr>
        </p:nvSpPr>
        <p:spPr/>
        <p:txBody>
          <a:bodyPr/>
          <a:lstStyle/>
          <a:p>
            <a:fld id="{BB7EACC9-4C9F-416D-B6F1-6FC3E84E4E00}" type="slidenum">
              <a:rPr lang="en-GB" smtClean="0"/>
              <a:t>‹Nº›</a:t>
            </a:fld>
            <a:endParaRPr lang="en-GB"/>
          </a:p>
        </p:txBody>
      </p:sp>
      <p:sp>
        <p:nvSpPr>
          <p:cNvPr id="12" name="Rectangle 76"/>
          <p:cNvSpPr>
            <a:spLocks noChangeArrowheads="1"/>
          </p:cNvSpPr>
          <p:nvPr/>
        </p:nvSpPr>
        <p:spPr bwMode="auto">
          <a:xfrm>
            <a:off x="898525" y="1690690"/>
            <a:ext cx="11293475" cy="134937"/>
          </a:xfrm>
          <a:prstGeom prst="rect">
            <a:avLst/>
          </a:prstGeom>
          <a:ln/>
          <a:extLst/>
        </p:spPr>
        <p:style>
          <a:lnRef idx="1">
            <a:schemeClr val="accent1"/>
          </a:lnRef>
          <a:fillRef idx="3">
            <a:schemeClr val="accent1"/>
          </a:fillRef>
          <a:effectRef idx="2">
            <a:schemeClr val="accent1"/>
          </a:effectRef>
          <a:fontRef idx="minor">
            <a:schemeClr val="lt1"/>
          </a:fontRef>
        </p:style>
        <p:txBody>
          <a:bodyPr wrap="none" anchor="ctr"/>
          <a:lstStyle/>
          <a:p>
            <a:pPr algn="ctr" fontAlgn="base">
              <a:spcBef>
                <a:spcPct val="0"/>
              </a:spcBef>
              <a:spcAft>
                <a:spcPct val="0"/>
              </a:spcAft>
            </a:pPr>
            <a:endParaRPr lang="es-ES" sz="1800">
              <a:solidFill>
                <a:srgbClr val="425EA9"/>
              </a:solidFill>
              <a:latin typeface="Arial" charset="0"/>
            </a:endParaRPr>
          </a:p>
        </p:txBody>
      </p:sp>
      <p:sp>
        <p:nvSpPr>
          <p:cNvPr id="13" name="Rectangle 77"/>
          <p:cNvSpPr>
            <a:spLocks noChangeArrowheads="1"/>
          </p:cNvSpPr>
          <p:nvPr/>
        </p:nvSpPr>
        <p:spPr bwMode="auto">
          <a:xfrm>
            <a:off x="1" y="1690690"/>
            <a:ext cx="742951" cy="134937"/>
          </a:xfrm>
          <a:prstGeom prst="rect">
            <a:avLst/>
          </a:prstGeom>
          <a:ln/>
          <a:extLst/>
        </p:spPr>
        <p:style>
          <a:lnRef idx="1">
            <a:schemeClr val="accent5"/>
          </a:lnRef>
          <a:fillRef idx="3">
            <a:schemeClr val="accent5"/>
          </a:fillRef>
          <a:effectRef idx="2">
            <a:schemeClr val="accent5"/>
          </a:effectRef>
          <a:fontRef idx="minor">
            <a:schemeClr val="lt1"/>
          </a:fontRef>
        </p:style>
        <p:txBody>
          <a:bodyPr wrap="none" anchor="ctr"/>
          <a:lstStyle/>
          <a:p>
            <a:pPr algn="ctr" fontAlgn="base">
              <a:spcBef>
                <a:spcPct val="0"/>
              </a:spcBef>
              <a:spcAft>
                <a:spcPct val="0"/>
              </a:spcAft>
            </a:pPr>
            <a:endParaRPr lang="es-ES" sz="1800">
              <a:solidFill>
                <a:srgbClr val="425EA9"/>
              </a:solidFill>
              <a:latin typeface="Arial" charset="0"/>
            </a:endParaRPr>
          </a:p>
        </p:txBody>
      </p:sp>
    </p:spTree>
    <p:extLst>
      <p:ext uri="{BB962C8B-B14F-4D97-AF65-F5344CB8AC3E}">
        <p14:creationId xmlns:p14="http://schemas.microsoft.com/office/powerpoint/2010/main" val="1377457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r>
              <a:rPr lang="es-ES" smtClean="0"/>
              <a:t>28/10/2022</a:t>
            </a:r>
            <a:endParaRPr lang="es-ES"/>
          </a:p>
        </p:txBody>
      </p:sp>
      <p:sp>
        <p:nvSpPr>
          <p:cNvPr id="5" name="4 Marcador de pie de página"/>
          <p:cNvSpPr>
            <a:spLocks noGrp="1"/>
          </p:cNvSpPr>
          <p:nvPr>
            <p:ph type="ftr" sz="quarter" idx="11"/>
          </p:nvPr>
        </p:nvSpPr>
        <p:spPr/>
        <p:txBody>
          <a:bodyPr/>
          <a:lstStyle/>
          <a:p>
            <a:r>
              <a:rPr lang="es-ES_tradnl"/>
              <a:t>Secuenciación de genomas  bacterianos: herramientas y aplicaciones</a:t>
            </a:r>
            <a:endParaRPr lang="es-ES" dirty="0"/>
          </a:p>
        </p:txBody>
      </p:sp>
      <p:sp>
        <p:nvSpPr>
          <p:cNvPr id="6" name="5 Marcador de número de diapositiva"/>
          <p:cNvSpPr>
            <a:spLocks noGrp="1"/>
          </p:cNvSpPr>
          <p:nvPr>
            <p:ph type="sldNum" sz="quarter" idx="12"/>
          </p:nvPr>
        </p:nvSpPr>
        <p:spPr/>
        <p:txBody>
          <a:bodyPr/>
          <a:lstStyle/>
          <a:p>
            <a:fld id="{DD18BE11-CAC0-41C0-BEC2-9926CE80C6A6}" type="slidenum">
              <a:rPr lang="es-ES" smtClean="0"/>
              <a:t>‹Nº›</a:t>
            </a:fld>
            <a:endParaRPr lang="es-ES"/>
          </a:p>
        </p:txBody>
      </p:sp>
      <p:sp>
        <p:nvSpPr>
          <p:cNvPr id="7" name="1 Marcador de título"/>
          <p:cNvSpPr txBox="1">
            <a:spLocks/>
          </p:cNvSpPr>
          <p:nvPr userDrawn="1"/>
        </p:nvSpPr>
        <p:spPr>
          <a:xfrm>
            <a:off x="609600" y="692696"/>
            <a:ext cx="10972800" cy="79208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100" kern="1200">
                <a:solidFill>
                  <a:schemeClr val="tx1"/>
                </a:solidFill>
                <a:latin typeface="Consolas" panose="020B0609020204030204" pitchFamily="49" charset="0"/>
                <a:ea typeface="+mj-ea"/>
                <a:cs typeface="+mj-cs"/>
              </a:defRPr>
            </a:lvl1pPr>
          </a:lstStyle>
          <a:p>
            <a:r>
              <a:rPr lang="es-ES" sz="2100"/>
              <a:t>Haga clic para modificar el estilo de título del patrón</a:t>
            </a:r>
            <a:endParaRPr lang="es-ES" sz="2100" dirty="0"/>
          </a:p>
        </p:txBody>
      </p:sp>
    </p:spTree>
    <p:extLst>
      <p:ext uri="{BB962C8B-B14F-4D97-AF65-F5344CB8AC3E}">
        <p14:creationId xmlns:p14="http://schemas.microsoft.com/office/powerpoint/2010/main" val="38878161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Click to edit Master title style</a:t>
            </a:r>
            <a:endParaRPr lang="es-ES"/>
          </a:p>
        </p:txBody>
      </p:sp>
      <p:sp>
        <p:nvSpPr>
          <p:cNvPr id="3" name="Marcador de fecha 2"/>
          <p:cNvSpPr>
            <a:spLocks noGrp="1"/>
          </p:cNvSpPr>
          <p:nvPr>
            <p:ph type="dt" sz="half" idx="10"/>
          </p:nvPr>
        </p:nvSpPr>
        <p:spPr/>
        <p:txBody>
          <a:bodyPr/>
          <a:lstStyle/>
          <a:p>
            <a:r>
              <a:rPr lang="es-ES" smtClean="0"/>
              <a:t>17/06/2022</a:t>
            </a:r>
            <a:endParaRPr lang="en-GB"/>
          </a:p>
        </p:txBody>
      </p:sp>
      <p:sp>
        <p:nvSpPr>
          <p:cNvPr id="4" name="Marcador de pie de página 3"/>
          <p:cNvSpPr>
            <a:spLocks noGrp="1"/>
          </p:cNvSpPr>
          <p:nvPr>
            <p:ph type="ftr" sz="quarter" idx="11"/>
          </p:nvPr>
        </p:nvSpPr>
        <p:spPr/>
        <p:txBody>
          <a:bodyPr/>
          <a:lstStyle/>
          <a:p>
            <a:endParaRPr lang="en-GB"/>
          </a:p>
        </p:txBody>
      </p:sp>
      <p:sp>
        <p:nvSpPr>
          <p:cNvPr id="5" name="Marcador de número de diapositiva 4"/>
          <p:cNvSpPr>
            <a:spLocks noGrp="1"/>
          </p:cNvSpPr>
          <p:nvPr>
            <p:ph type="sldNum" sz="quarter" idx="12"/>
          </p:nvPr>
        </p:nvSpPr>
        <p:spPr/>
        <p:txBody>
          <a:bodyPr/>
          <a:lstStyle/>
          <a:p>
            <a:fld id="{BB7EACC9-4C9F-416D-B6F1-6FC3E84E4E00}" type="slidenum">
              <a:rPr lang="en-GB" smtClean="0"/>
              <a:t>‹Nº›</a:t>
            </a:fld>
            <a:endParaRPr lang="en-GB"/>
          </a:p>
        </p:txBody>
      </p:sp>
      <p:sp>
        <p:nvSpPr>
          <p:cNvPr id="8" name="Rectangle 76"/>
          <p:cNvSpPr>
            <a:spLocks noChangeArrowheads="1"/>
          </p:cNvSpPr>
          <p:nvPr/>
        </p:nvSpPr>
        <p:spPr bwMode="auto">
          <a:xfrm>
            <a:off x="898525" y="1690690"/>
            <a:ext cx="11293475" cy="134937"/>
          </a:xfrm>
          <a:prstGeom prst="rect">
            <a:avLst/>
          </a:prstGeom>
          <a:ln/>
          <a:extLst/>
        </p:spPr>
        <p:style>
          <a:lnRef idx="1">
            <a:schemeClr val="accent1"/>
          </a:lnRef>
          <a:fillRef idx="3">
            <a:schemeClr val="accent1"/>
          </a:fillRef>
          <a:effectRef idx="2">
            <a:schemeClr val="accent1"/>
          </a:effectRef>
          <a:fontRef idx="minor">
            <a:schemeClr val="lt1"/>
          </a:fontRef>
        </p:style>
        <p:txBody>
          <a:bodyPr wrap="none" anchor="ctr"/>
          <a:lstStyle/>
          <a:p>
            <a:pPr algn="ctr" fontAlgn="base">
              <a:spcBef>
                <a:spcPct val="0"/>
              </a:spcBef>
              <a:spcAft>
                <a:spcPct val="0"/>
              </a:spcAft>
            </a:pPr>
            <a:endParaRPr lang="es-ES" sz="1800">
              <a:solidFill>
                <a:srgbClr val="425EA9"/>
              </a:solidFill>
              <a:latin typeface="Arial" charset="0"/>
            </a:endParaRPr>
          </a:p>
        </p:txBody>
      </p:sp>
      <p:sp>
        <p:nvSpPr>
          <p:cNvPr id="9" name="Rectangle 77"/>
          <p:cNvSpPr>
            <a:spLocks noChangeArrowheads="1"/>
          </p:cNvSpPr>
          <p:nvPr/>
        </p:nvSpPr>
        <p:spPr bwMode="auto">
          <a:xfrm>
            <a:off x="1" y="1690690"/>
            <a:ext cx="742951" cy="134937"/>
          </a:xfrm>
          <a:prstGeom prst="rect">
            <a:avLst/>
          </a:prstGeom>
          <a:ln/>
          <a:extLst/>
        </p:spPr>
        <p:style>
          <a:lnRef idx="1">
            <a:schemeClr val="accent5"/>
          </a:lnRef>
          <a:fillRef idx="3">
            <a:schemeClr val="accent5"/>
          </a:fillRef>
          <a:effectRef idx="2">
            <a:schemeClr val="accent5"/>
          </a:effectRef>
          <a:fontRef idx="minor">
            <a:schemeClr val="lt1"/>
          </a:fontRef>
        </p:style>
        <p:txBody>
          <a:bodyPr wrap="none" anchor="ctr"/>
          <a:lstStyle/>
          <a:p>
            <a:pPr algn="ctr" fontAlgn="base">
              <a:spcBef>
                <a:spcPct val="0"/>
              </a:spcBef>
              <a:spcAft>
                <a:spcPct val="0"/>
              </a:spcAft>
            </a:pPr>
            <a:endParaRPr lang="es-ES" sz="1800">
              <a:solidFill>
                <a:srgbClr val="425EA9"/>
              </a:solidFill>
              <a:latin typeface="Arial" charset="0"/>
            </a:endParaRPr>
          </a:p>
        </p:txBody>
      </p:sp>
    </p:spTree>
    <p:extLst>
      <p:ext uri="{BB962C8B-B14F-4D97-AF65-F5344CB8AC3E}">
        <p14:creationId xmlns:p14="http://schemas.microsoft.com/office/powerpoint/2010/main" val="16372894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r>
              <a:rPr lang="es-ES" smtClean="0"/>
              <a:t>17/06/2022</a:t>
            </a:r>
            <a:endParaRPr lang="en-GB"/>
          </a:p>
        </p:txBody>
      </p:sp>
      <p:sp>
        <p:nvSpPr>
          <p:cNvPr id="3" name="Marcador de pie de página 2"/>
          <p:cNvSpPr>
            <a:spLocks noGrp="1"/>
          </p:cNvSpPr>
          <p:nvPr>
            <p:ph type="ftr" sz="quarter" idx="11"/>
          </p:nvPr>
        </p:nvSpPr>
        <p:spPr/>
        <p:txBody>
          <a:bodyPr/>
          <a:lstStyle/>
          <a:p>
            <a:endParaRPr lang="en-GB"/>
          </a:p>
        </p:txBody>
      </p:sp>
      <p:sp>
        <p:nvSpPr>
          <p:cNvPr id="4" name="Marcador de número de diapositiva 3"/>
          <p:cNvSpPr>
            <a:spLocks noGrp="1"/>
          </p:cNvSpPr>
          <p:nvPr>
            <p:ph type="sldNum" sz="quarter" idx="12"/>
          </p:nvPr>
        </p:nvSpPr>
        <p:spPr/>
        <p:txBody>
          <a:bodyPr/>
          <a:lstStyle/>
          <a:p>
            <a:fld id="{BB7EACC9-4C9F-416D-B6F1-6FC3E84E4E00}" type="slidenum">
              <a:rPr lang="en-GB" smtClean="0"/>
              <a:t>‹Nº›</a:t>
            </a:fld>
            <a:endParaRPr lang="en-GB"/>
          </a:p>
        </p:txBody>
      </p:sp>
    </p:spTree>
    <p:extLst>
      <p:ext uri="{BB962C8B-B14F-4D97-AF65-F5344CB8AC3E}">
        <p14:creationId xmlns:p14="http://schemas.microsoft.com/office/powerpoint/2010/main" val="26808595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
          </a:p>
        </p:txBody>
      </p:sp>
      <p:sp>
        <p:nvSpPr>
          <p:cNvPr id="3" name="Marcador de contenido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Marcador de fecha 4"/>
          <p:cNvSpPr>
            <a:spLocks noGrp="1"/>
          </p:cNvSpPr>
          <p:nvPr>
            <p:ph type="dt" sz="half" idx="10"/>
          </p:nvPr>
        </p:nvSpPr>
        <p:spPr/>
        <p:txBody>
          <a:bodyPr/>
          <a:lstStyle/>
          <a:p>
            <a:r>
              <a:rPr lang="es-ES" smtClean="0"/>
              <a:t>17/06/2022</a:t>
            </a:r>
            <a:endParaRPr lang="en-GB"/>
          </a:p>
        </p:txBody>
      </p:sp>
      <p:sp>
        <p:nvSpPr>
          <p:cNvPr id="6" name="Marcador de pie de página 5"/>
          <p:cNvSpPr>
            <a:spLocks noGrp="1"/>
          </p:cNvSpPr>
          <p:nvPr>
            <p:ph type="ftr" sz="quarter" idx="11"/>
          </p:nvPr>
        </p:nvSpPr>
        <p:spPr/>
        <p:txBody>
          <a:bodyPr/>
          <a:lstStyle/>
          <a:p>
            <a:endParaRPr lang="en-GB"/>
          </a:p>
        </p:txBody>
      </p:sp>
      <p:sp>
        <p:nvSpPr>
          <p:cNvPr id="7" name="Marcador de número de diapositiva 6"/>
          <p:cNvSpPr>
            <a:spLocks noGrp="1"/>
          </p:cNvSpPr>
          <p:nvPr>
            <p:ph type="sldNum" sz="quarter" idx="12"/>
          </p:nvPr>
        </p:nvSpPr>
        <p:spPr/>
        <p:txBody>
          <a:bodyPr/>
          <a:lstStyle/>
          <a:p>
            <a:fld id="{BB7EACC9-4C9F-416D-B6F1-6FC3E84E4E00}" type="slidenum">
              <a:rPr lang="en-GB" smtClean="0"/>
              <a:t>‹Nº›</a:t>
            </a:fld>
            <a:endParaRPr lang="en-GB"/>
          </a:p>
        </p:txBody>
      </p:sp>
    </p:spTree>
    <p:extLst>
      <p:ext uri="{BB962C8B-B14F-4D97-AF65-F5344CB8AC3E}">
        <p14:creationId xmlns:p14="http://schemas.microsoft.com/office/powerpoint/2010/main" val="26140075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
          </a:p>
        </p:txBody>
      </p:sp>
      <p:sp>
        <p:nvSpPr>
          <p:cNvPr id="3" name="Marcador de posición de imagen 2"/>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Marcador de fecha 4"/>
          <p:cNvSpPr>
            <a:spLocks noGrp="1"/>
          </p:cNvSpPr>
          <p:nvPr>
            <p:ph type="dt" sz="half" idx="10"/>
          </p:nvPr>
        </p:nvSpPr>
        <p:spPr/>
        <p:txBody>
          <a:bodyPr/>
          <a:lstStyle/>
          <a:p>
            <a:r>
              <a:rPr lang="es-ES" smtClean="0"/>
              <a:t>17/06/2022</a:t>
            </a:r>
            <a:endParaRPr lang="en-GB"/>
          </a:p>
        </p:txBody>
      </p:sp>
      <p:sp>
        <p:nvSpPr>
          <p:cNvPr id="6" name="Marcador de pie de página 5"/>
          <p:cNvSpPr>
            <a:spLocks noGrp="1"/>
          </p:cNvSpPr>
          <p:nvPr>
            <p:ph type="ftr" sz="quarter" idx="11"/>
          </p:nvPr>
        </p:nvSpPr>
        <p:spPr/>
        <p:txBody>
          <a:bodyPr/>
          <a:lstStyle/>
          <a:p>
            <a:endParaRPr lang="en-GB"/>
          </a:p>
        </p:txBody>
      </p:sp>
      <p:sp>
        <p:nvSpPr>
          <p:cNvPr id="7" name="Marcador de número de diapositiva 6"/>
          <p:cNvSpPr>
            <a:spLocks noGrp="1"/>
          </p:cNvSpPr>
          <p:nvPr>
            <p:ph type="sldNum" sz="quarter" idx="12"/>
          </p:nvPr>
        </p:nvSpPr>
        <p:spPr/>
        <p:txBody>
          <a:bodyPr/>
          <a:lstStyle/>
          <a:p>
            <a:fld id="{BB7EACC9-4C9F-416D-B6F1-6FC3E84E4E00}" type="slidenum">
              <a:rPr lang="en-GB" smtClean="0"/>
              <a:t>‹Nº›</a:t>
            </a:fld>
            <a:endParaRPr lang="en-GB"/>
          </a:p>
        </p:txBody>
      </p:sp>
    </p:spTree>
    <p:extLst>
      <p:ext uri="{BB962C8B-B14F-4D97-AF65-F5344CB8AC3E}">
        <p14:creationId xmlns:p14="http://schemas.microsoft.com/office/powerpoint/2010/main" val="21149987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Click to edit Master title style</a:t>
            </a:r>
            <a:endParaRPr lang="es-ES"/>
          </a:p>
        </p:txBody>
      </p:sp>
      <p:sp>
        <p:nvSpPr>
          <p:cNvPr id="3" name="Marcador de texto vertical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Marcador de fecha 3"/>
          <p:cNvSpPr>
            <a:spLocks noGrp="1"/>
          </p:cNvSpPr>
          <p:nvPr>
            <p:ph type="dt" sz="half" idx="10"/>
          </p:nvPr>
        </p:nvSpPr>
        <p:spPr/>
        <p:txBody>
          <a:bodyPr/>
          <a:lstStyle/>
          <a:p>
            <a:r>
              <a:rPr lang="es-ES" smtClean="0"/>
              <a:t>17/06/2022</a:t>
            </a:r>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BB7EACC9-4C9F-416D-B6F1-6FC3E84E4E00}" type="slidenum">
              <a:rPr lang="en-GB" smtClean="0"/>
              <a:t>‹Nº›</a:t>
            </a:fld>
            <a:endParaRPr lang="en-GB"/>
          </a:p>
        </p:txBody>
      </p:sp>
      <p:sp>
        <p:nvSpPr>
          <p:cNvPr id="9" name="Rectangle 76"/>
          <p:cNvSpPr>
            <a:spLocks noChangeArrowheads="1"/>
          </p:cNvSpPr>
          <p:nvPr/>
        </p:nvSpPr>
        <p:spPr bwMode="auto">
          <a:xfrm>
            <a:off x="898525" y="1690690"/>
            <a:ext cx="11293475" cy="134937"/>
          </a:xfrm>
          <a:prstGeom prst="rect">
            <a:avLst/>
          </a:prstGeom>
          <a:ln/>
          <a:extLst/>
        </p:spPr>
        <p:style>
          <a:lnRef idx="1">
            <a:schemeClr val="accent1"/>
          </a:lnRef>
          <a:fillRef idx="3">
            <a:schemeClr val="accent1"/>
          </a:fillRef>
          <a:effectRef idx="2">
            <a:schemeClr val="accent1"/>
          </a:effectRef>
          <a:fontRef idx="minor">
            <a:schemeClr val="lt1"/>
          </a:fontRef>
        </p:style>
        <p:txBody>
          <a:bodyPr wrap="none" anchor="ctr"/>
          <a:lstStyle/>
          <a:p>
            <a:pPr algn="ctr" fontAlgn="base">
              <a:spcBef>
                <a:spcPct val="0"/>
              </a:spcBef>
              <a:spcAft>
                <a:spcPct val="0"/>
              </a:spcAft>
            </a:pPr>
            <a:endParaRPr lang="es-ES" sz="1800">
              <a:solidFill>
                <a:srgbClr val="425EA9"/>
              </a:solidFill>
              <a:latin typeface="Arial" charset="0"/>
            </a:endParaRPr>
          </a:p>
        </p:txBody>
      </p:sp>
      <p:sp>
        <p:nvSpPr>
          <p:cNvPr id="10" name="Rectangle 77"/>
          <p:cNvSpPr>
            <a:spLocks noChangeArrowheads="1"/>
          </p:cNvSpPr>
          <p:nvPr/>
        </p:nvSpPr>
        <p:spPr bwMode="auto">
          <a:xfrm>
            <a:off x="1" y="1690690"/>
            <a:ext cx="742951" cy="134937"/>
          </a:xfrm>
          <a:prstGeom prst="rect">
            <a:avLst/>
          </a:prstGeom>
          <a:ln/>
          <a:extLst/>
        </p:spPr>
        <p:style>
          <a:lnRef idx="1">
            <a:schemeClr val="accent5"/>
          </a:lnRef>
          <a:fillRef idx="3">
            <a:schemeClr val="accent5"/>
          </a:fillRef>
          <a:effectRef idx="2">
            <a:schemeClr val="accent5"/>
          </a:effectRef>
          <a:fontRef idx="minor">
            <a:schemeClr val="lt1"/>
          </a:fontRef>
        </p:style>
        <p:txBody>
          <a:bodyPr wrap="none" anchor="ctr"/>
          <a:lstStyle/>
          <a:p>
            <a:pPr algn="ctr" fontAlgn="base">
              <a:spcBef>
                <a:spcPct val="0"/>
              </a:spcBef>
              <a:spcAft>
                <a:spcPct val="0"/>
              </a:spcAft>
            </a:pPr>
            <a:endParaRPr lang="es-ES" sz="1800">
              <a:solidFill>
                <a:srgbClr val="425EA9"/>
              </a:solidFill>
              <a:latin typeface="Arial" charset="0"/>
            </a:endParaRPr>
          </a:p>
        </p:txBody>
      </p:sp>
    </p:spTree>
    <p:extLst>
      <p:ext uri="{BB962C8B-B14F-4D97-AF65-F5344CB8AC3E}">
        <p14:creationId xmlns:p14="http://schemas.microsoft.com/office/powerpoint/2010/main" val="35914555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1" y="365125"/>
            <a:ext cx="2628900" cy="5811838"/>
          </a:xfrm>
        </p:spPr>
        <p:txBody>
          <a:bodyPr vert="eaVert"/>
          <a:lstStyle/>
          <a:p>
            <a:r>
              <a:rPr lang="en-US"/>
              <a:t>Click to edit Master title style</a:t>
            </a:r>
            <a:endParaRPr lang="es-ES"/>
          </a:p>
        </p:txBody>
      </p:sp>
      <p:sp>
        <p:nvSpPr>
          <p:cNvPr id="3" name="Marcador de texto vertical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Marcador de fecha 3"/>
          <p:cNvSpPr>
            <a:spLocks noGrp="1"/>
          </p:cNvSpPr>
          <p:nvPr>
            <p:ph type="dt" sz="half" idx="10"/>
          </p:nvPr>
        </p:nvSpPr>
        <p:spPr/>
        <p:txBody>
          <a:bodyPr/>
          <a:lstStyle/>
          <a:p>
            <a:r>
              <a:rPr lang="es-ES" smtClean="0"/>
              <a:t>17/06/2022</a:t>
            </a:r>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BB7EACC9-4C9F-416D-B6F1-6FC3E84E4E00}" type="slidenum">
              <a:rPr lang="en-GB" smtClean="0"/>
              <a:t>‹Nº›</a:t>
            </a:fld>
            <a:endParaRPr lang="en-GB"/>
          </a:p>
        </p:txBody>
      </p:sp>
    </p:spTree>
    <p:extLst>
      <p:ext uri="{BB962C8B-B14F-4D97-AF65-F5344CB8AC3E}">
        <p14:creationId xmlns:p14="http://schemas.microsoft.com/office/powerpoint/2010/main" val="7556643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B80E2-485B-483F-AF39-1E52B963DD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86EF2D9-7738-44CF-9822-787FD6634F1B}"/>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4DBDE68-DC45-40C7-92F6-4B2962DBC5C5}"/>
              </a:ext>
            </a:extLst>
          </p:cNvPr>
          <p:cNvSpPr>
            <a:spLocks noGrp="1"/>
          </p:cNvSpPr>
          <p:nvPr>
            <p:ph type="dt" sz="half" idx="10"/>
          </p:nvPr>
        </p:nvSpPr>
        <p:spPr/>
        <p:txBody>
          <a:bodyPr/>
          <a:lstStyle/>
          <a:p>
            <a:r>
              <a:rPr lang="es-ES" smtClean="0"/>
              <a:t>17/06/2022</a:t>
            </a:r>
            <a:endParaRPr lang="en-GB"/>
          </a:p>
        </p:txBody>
      </p:sp>
      <p:sp>
        <p:nvSpPr>
          <p:cNvPr id="5" name="Footer Placeholder 4">
            <a:extLst>
              <a:ext uri="{FF2B5EF4-FFF2-40B4-BE49-F238E27FC236}">
                <a16:creationId xmlns:a16="http://schemas.microsoft.com/office/drawing/2014/main" id="{9B97141D-2096-4A56-AD59-3E2206D6BC5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3186C13-C10C-4F3D-9129-D7013A7975D4}"/>
              </a:ext>
            </a:extLst>
          </p:cNvPr>
          <p:cNvSpPr>
            <a:spLocks noGrp="1"/>
          </p:cNvSpPr>
          <p:nvPr>
            <p:ph type="sldNum" sz="quarter" idx="12"/>
          </p:nvPr>
        </p:nvSpPr>
        <p:spPr/>
        <p:txBody>
          <a:bodyPr/>
          <a:lstStyle/>
          <a:p>
            <a:fld id="{BB7EACC9-4C9F-416D-B6F1-6FC3E84E4E00}" type="slidenum">
              <a:rPr lang="en-GB" smtClean="0"/>
              <a:t>‹Nº›</a:t>
            </a:fld>
            <a:endParaRPr lang="en-GB"/>
          </a:p>
        </p:txBody>
      </p:sp>
    </p:spTree>
    <p:extLst>
      <p:ext uri="{BB962C8B-B14F-4D97-AF65-F5344CB8AC3E}">
        <p14:creationId xmlns:p14="http://schemas.microsoft.com/office/powerpoint/2010/main" val="3096795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fecha"/>
          <p:cNvSpPr>
            <a:spLocks noGrp="1"/>
          </p:cNvSpPr>
          <p:nvPr>
            <p:ph type="dt" sz="half" idx="10"/>
          </p:nvPr>
        </p:nvSpPr>
        <p:spPr/>
        <p:txBody>
          <a:bodyPr/>
          <a:lstStyle/>
          <a:p>
            <a:r>
              <a:rPr lang="es-ES" smtClean="0"/>
              <a:t>28/10/2022</a:t>
            </a:r>
            <a:endParaRPr lang="es-ES"/>
          </a:p>
        </p:txBody>
      </p:sp>
      <p:sp>
        <p:nvSpPr>
          <p:cNvPr id="6" name="5 Marcador de pie de página"/>
          <p:cNvSpPr>
            <a:spLocks noGrp="1"/>
          </p:cNvSpPr>
          <p:nvPr>
            <p:ph type="ftr" sz="quarter" idx="11"/>
          </p:nvPr>
        </p:nvSpPr>
        <p:spPr/>
        <p:txBody>
          <a:bodyPr/>
          <a:lstStyle/>
          <a:p>
            <a:r>
              <a:rPr lang="es-ES_tradnl"/>
              <a:t>Secuenciación de genomas  bacterianos: herramientas y aplicaciones</a:t>
            </a:r>
            <a:endParaRPr lang="es-ES" dirty="0"/>
          </a:p>
        </p:txBody>
      </p:sp>
      <p:sp>
        <p:nvSpPr>
          <p:cNvPr id="7" name="6 Marcador de número de diapositiva"/>
          <p:cNvSpPr>
            <a:spLocks noGrp="1"/>
          </p:cNvSpPr>
          <p:nvPr>
            <p:ph type="sldNum" sz="quarter" idx="12"/>
          </p:nvPr>
        </p:nvSpPr>
        <p:spPr/>
        <p:txBody>
          <a:bodyPr/>
          <a:lstStyle/>
          <a:p>
            <a:fld id="{DD18BE11-CAC0-41C0-BEC2-9926CE80C6A6}" type="slidenum">
              <a:rPr lang="es-ES" smtClean="0"/>
              <a:t>‹Nº›</a:t>
            </a:fld>
            <a:endParaRPr lang="es-ES"/>
          </a:p>
        </p:txBody>
      </p:sp>
    </p:spTree>
    <p:extLst>
      <p:ext uri="{BB962C8B-B14F-4D97-AF65-F5344CB8AC3E}">
        <p14:creationId xmlns:p14="http://schemas.microsoft.com/office/powerpoint/2010/main" val="1616935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6 Marcador de fecha"/>
          <p:cNvSpPr>
            <a:spLocks noGrp="1"/>
          </p:cNvSpPr>
          <p:nvPr>
            <p:ph type="dt" sz="half" idx="10"/>
          </p:nvPr>
        </p:nvSpPr>
        <p:spPr/>
        <p:txBody>
          <a:bodyPr/>
          <a:lstStyle/>
          <a:p>
            <a:r>
              <a:rPr lang="es-ES" smtClean="0"/>
              <a:t>28/10/2022</a:t>
            </a:r>
            <a:endParaRPr lang="es-ES"/>
          </a:p>
        </p:txBody>
      </p:sp>
      <p:sp>
        <p:nvSpPr>
          <p:cNvPr id="8" name="7 Marcador de pie de página"/>
          <p:cNvSpPr>
            <a:spLocks noGrp="1"/>
          </p:cNvSpPr>
          <p:nvPr>
            <p:ph type="ftr" sz="quarter" idx="11"/>
          </p:nvPr>
        </p:nvSpPr>
        <p:spPr/>
        <p:txBody>
          <a:bodyPr/>
          <a:lstStyle/>
          <a:p>
            <a:r>
              <a:rPr lang="es-ES_tradnl"/>
              <a:t>Secuenciación de genomas  bacterianos: herramientas y aplicaciones</a:t>
            </a:r>
            <a:endParaRPr lang="es-ES"/>
          </a:p>
        </p:txBody>
      </p:sp>
      <p:sp>
        <p:nvSpPr>
          <p:cNvPr id="9" name="8 Marcador de número de diapositiva"/>
          <p:cNvSpPr>
            <a:spLocks noGrp="1"/>
          </p:cNvSpPr>
          <p:nvPr>
            <p:ph type="sldNum" sz="quarter" idx="12"/>
          </p:nvPr>
        </p:nvSpPr>
        <p:spPr/>
        <p:txBody>
          <a:bodyPr/>
          <a:lstStyle/>
          <a:p>
            <a:fld id="{DD18BE11-CAC0-41C0-BEC2-9926CE80C6A6}" type="slidenum">
              <a:rPr lang="es-ES" smtClean="0"/>
              <a:t>‹Nº›</a:t>
            </a:fld>
            <a:endParaRPr lang="es-ES"/>
          </a:p>
        </p:txBody>
      </p:sp>
    </p:spTree>
    <p:extLst>
      <p:ext uri="{BB962C8B-B14F-4D97-AF65-F5344CB8AC3E}">
        <p14:creationId xmlns:p14="http://schemas.microsoft.com/office/powerpoint/2010/main" val="1992657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fecha"/>
          <p:cNvSpPr>
            <a:spLocks noGrp="1"/>
          </p:cNvSpPr>
          <p:nvPr>
            <p:ph type="dt" sz="half" idx="10"/>
          </p:nvPr>
        </p:nvSpPr>
        <p:spPr/>
        <p:txBody>
          <a:bodyPr/>
          <a:lstStyle/>
          <a:p>
            <a:r>
              <a:rPr lang="es-ES" smtClean="0"/>
              <a:t>28/10/2022</a:t>
            </a:r>
            <a:endParaRPr lang="es-ES"/>
          </a:p>
        </p:txBody>
      </p:sp>
      <p:sp>
        <p:nvSpPr>
          <p:cNvPr id="4" name="3 Marcador de pie de página"/>
          <p:cNvSpPr>
            <a:spLocks noGrp="1"/>
          </p:cNvSpPr>
          <p:nvPr>
            <p:ph type="ftr" sz="quarter" idx="11"/>
          </p:nvPr>
        </p:nvSpPr>
        <p:spPr/>
        <p:txBody>
          <a:bodyPr/>
          <a:lstStyle/>
          <a:p>
            <a:r>
              <a:rPr lang="es-ES_tradnl"/>
              <a:t>Secuenciación de genomas  bacterianos: herramientas y aplicaciones</a:t>
            </a:r>
            <a:endParaRPr lang="es-ES" dirty="0"/>
          </a:p>
        </p:txBody>
      </p:sp>
      <p:sp>
        <p:nvSpPr>
          <p:cNvPr id="5" name="4 Marcador de número de diapositiva"/>
          <p:cNvSpPr>
            <a:spLocks noGrp="1"/>
          </p:cNvSpPr>
          <p:nvPr>
            <p:ph type="sldNum" sz="quarter" idx="12"/>
          </p:nvPr>
        </p:nvSpPr>
        <p:spPr/>
        <p:txBody>
          <a:bodyPr/>
          <a:lstStyle/>
          <a:p>
            <a:fld id="{DD18BE11-CAC0-41C0-BEC2-9926CE80C6A6}" type="slidenum">
              <a:rPr lang="es-ES" smtClean="0"/>
              <a:t>‹Nº›</a:t>
            </a:fld>
            <a:endParaRPr lang="es-ES"/>
          </a:p>
        </p:txBody>
      </p:sp>
    </p:spTree>
    <p:extLst>
      <p:ext uri="{BB962C8B-B14F-4D97-AF65-F5344CB8AC3E}">
        <p14:creationId xmlns:p14="http://schemas.microsoft.com/office/powerpoint/2010/main" val="280519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r>
              <a:rPr lang="es-ES" smtClean="0"/>
              <a:t>28/10/2022</a:t>
            </a:r>
            <a:endParaRPr lang="es-ES"/>
          </a:p>
        </p:txBody>
      </p:sp>
      <p:sp>
        <p:nvSpPr>
          <p:cNvPr id="3" name="2 Marcador de pie de página"/>
          <p:cNvSpPr>
            <a:spLocks noGrp="1"/>
          </p:cNvSpPr>
          <p:nvPr>
            <p:ph type="ftr" sz="quarter" idx="11"/>
          </p:nvPr>
        </p:nvSpPr>
        <p:spPr/>
        <p:txBody>
          <a:bodyPr/>
          <a:lstStyle/>
          <a:p>
            <a:r>
              <a:rPr lang="es-ES_tradnl"/>
              <a:t>Secuenciación de genomas  bacterianos: herramientas y aplicaciones</a:t>
            </a:r>
            <a:endParaRPr lang="es-ES" dirty="0"/>
          </a:p>
        </p:txBody>
      </p:sp>
      <p:sp>
        <p:nvSpPr>
          <p:cNvPr id="4" name="3 Marcador de número de diapositiva"/>
          <p:cNvSpPr>
            <a:spLocks noGrp="1"/>
          </p:cNvSpPr>
          <p:nvPr>
            <p:ph type="sldNum" sz="quarter" idx="12"/>
          </p:nvPr>
        </p:nvSpPr>
        <p:spPr/>
        <p:txBody>
          <a:bodyPr/>
          <a:lstStyle/>
          <a:p>
            <a:fld id="{DD18BE11-CAC0-41C0-BEC2-9926CE80C6A6}" type="slidenum">
              <a:rPr lang="es-ES" smtClean="0"/>
              <a:t>‹Nº›</a:t>
            </a:fld>
            <a:endParaRPr lang="es-ES"/>
          </a:p>
        </p:txBody>
      </p:sp>
    </p:spTree>
    <p:extLst>
      <p:ext uri="{BB962C8B-B14F-4D97-AF65-F5344CB8AC3E}">
        <p14:creationId xmlns:p14="http://schemas.microsoft.com/office/powerpoint/2010/main" val="17412317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r>
              <a:rPr lang="es-ES" smtClean="0"/>
              <a:t>28/10/2022</a:t>
            </a:r>
            <a:endParaRPr lang="es-ES"/>
          </a:p>
        </p:txBody>
      </p:sp>
      <p:sp>
        <p:nvSpPr>
          <p:cNvPr id="6" name="5 Marcador de pie de página"/>
          <p:cNvSpPr>
            <a:spLocks noGrp="1"/>
          </p:cNvSpPr>
          <p:nvPr>
            <p:ph type="ftr" sz="quarter" idx="11"/>
          </p:nvPr>
        </p:nvSpPr>
        <p:spPr/>
        <p:txBody>
          <a:bodyPr/>
          <a:lstStyle/>
          <a:p>
            <a:r>
              <a:rPr lang="es-ES_tradnl"/>
              <a:t>Secuenciación de genomas  bacterianos: herramientas y aplicaciones</a:t>
            </a:r>
            <a:endParaRPr lang="es-ES" dirty="0"/>
          </a:p>
        </p:txBody>
      </p:sp>
      <p:sp>
        <p:nvSpPr>
          <p:cNvPr id="7" name="6 Marcador de número de diapositiva"/>
          <p:cNvSpPr>
            <a:spLocks noGrp="1"/>
          </p:cNvSpPr>
          <p:nvPr>
            <p:ph type="sldNum" sz="quarter" idx="12"/>
          </p:nvPr>
        </p:nvSpPr>
        <p:spPr/>
        <p:txBody>
          <a:bodyPr/>
          <a:lstStyle/>
          <a:p>
            <a:fld id="{DD18BE11-CAC0-41C0-BEC2-9926CE80C6A6}" type="slidenum">
              <a:rPr lang="es-ES" smtClean="0"/>
              <a:t>‹Nº›</a:t>
            </a:fld>
            <a:endParaRPr lang="es-ES"/>
          </a:p>
        </p:txBody>
      </p:sp>
    </p:spTree>
    <p:extLst>
      <p:ext uri="{BB962C8B-B14F-4D97-AF65-F5344CB8AC3E}">
        <p14:creationId xmlns:p14="http://schemas.microsoft.com/office/powerpoint/2010/main" val="723508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r>
              <a:rPr lang="es-ES" smtClean="0"/>
              <a:t>28/10/2022</a:t>
            </a:r>
            <a:endParaRPr lang="es-ES"/>
          </a:p>
        </p:txBody>
      </p:sp>
      <p:sp>
        <p:nvSpPr>
          <p:cNvPr id="6" name="5 Marcador de pie de página"/>
          <p:cNvSpPr>
            <a:spLocks noGrp="1"/>
          </p:cNvSpPr>
          <p:nvPr>
            <p:ph type="ftr" sz="quarter" idx="11"/>
          </p:nvPr>
        </p:nvSpPr>
        <p:spPr/>
        <p:txBody>
          <a:bodyPr/>
          <a:lstStyle/>
          <a:p>
            <a:r>
              <a:rPr lang="es-ES_tradnl"/>
              <a:t>Secuenciación de genomas  bacterianos: herramientas y aplicaciones</a:t>
            </a:r>
            <a:endParaRPr lang="es-ES" dirty="0"/>
          </a:p>
        </p:txBody>
      </p:sp>
      <p:sp>
        <p:nvSpPr>
          <p:cNvPr id="7" name="6 Marcador de número de diapositiva"/>
          <p:cNvSpPr>
            <a:spLocks noGrp="1"/>
          </p:cNvSpPr>
          <p:nvPr>
            <p:ph type="sldNum" sz="quarter" idx="12"/>
          </p:nvPr>
        </p:nvSpPr>
        <p:spPr/>
        <p:txBody>
          <a:bodyPr/>
          <a:lstStyle/>
          <a:p>
            <a:fld id="{DD18BE11-CAC0-41C0-BEC2-9926CE80C6A6}" type="slidenum">
              <a:rPr lang="es-ES" smtClean="0"/>
              <a:t>‹Nº›</a:t>
            </a:fld>
            <a:endParaRPr lang="es-ES"/>
          </a:p>
        </p:txBody>
      </p:sp>
    </p:spTree>
    <p:extLst>
      <p:ext uri="{BB962C8B-B14F-4D97-AF65-F5344CB8AC3E}">
        <p14:creationId xmlns:p14="http://schemas.microsoft.com/office/powerpoint/2010/main" val="1885030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5.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4.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609600" y="692696"/>
            <a:ext cx="10972800" cy="792088"/>
          </a:xfrm>
          <a:prstGeom prst="rect">
            <a:avLst/>
          </a:prstGeom>
        </p:spPr>
        <p:txBody>
          <a:bodyPr vert="horz" lIns="91440" tIns="45720" rIns="91440" bIns="45720" rtlCol="0" anchor="ctr">
            <a:noAutofit/>
          </a:bodyPr>
          <a:lstStyle/>
          <a:p>
            <a:r>
              <a:rPr lang="es-ES" dirty="0"/>
              <a:t>Haga clic para modificar el estilo de título del patrón</a:t>
            </a:r>
          </a:p>
        </p:txBody>
      </p:sp>
      <p:sp>
        <p:nvSpPr>
          <p:cNvPr id="3" name="2 Marcador de texto"/>
          <p:cNvSpPr>
            <a:spLocks noGrp="1"/>
          </p:cNvSpPr>
          <p:nvPr>
            <p:ph type="body" idx="1"/>
          </p:nvPr>
        </p:nvSpPr>
        <p:spPr>
          <a:xfrm>
            <a:off x="609600" y="1916833"/>
            <a:ext cx="10972800" cy="4209331"/>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s-ES" smtClean="0"/>
              <a:t>28/10/2022</a:t>
            </a:r>
            <a:endParaRPr lang="es-ES"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s-ES_tradnl" smtClean="0"/>
              <a:t>Secuenciación de genomas  bacterianos: herramientas y aplicaciones</a:t>
            </a:r>
            <a:endParaRPr lang="es-ES"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D18BE11-CAC0-41C0-BEC2-9926CE80C6A6}" type="slidenum">
              <a:rPr lang="es-ES" smtClean="0"/>
              <a:pPr/>
              <a:t>‹Nº›</a:t>
            </a:fld>
            <a:endParaRPr lang="es-ES"/>
          </a:p>
        </p:txBody>
      </p:sp>
      <p:pic>
        <p:nvPicPr>
          <p:cNvPr id="1025" name="Picture"/>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t="20459" b="20399"/>
          <a:stretch>
            <a:fillRect/>
          </a:stretch>
        </p:blipFill>
        <p:spPr bwMode="auto">
          <a:xfrm>
            <a:off x="9552384" y="97018"/>
            <a:ext cx="2112233" cy="54554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5"/>
          <p:cNvSpPr>
            <a:spLocks noChangeArrowheads="1"/>
          </p:cNvSpPr>
          <p:nvPr userDrawn="1"/>
        </p:nvSpPr>
        <p:spPr bwMode="auto">
          <a:xfrm>
            <a:off x="0" y="1021720"/>
            <a:ext cx="1172116"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altLang="es-ES" sz="1100" b="0" i="0" u="none" strike="noStrike" cap="none" normalizeH="0" baseline="0" dirty="0">
                <a:ln>
                  <a:noFill/>
                </a:ln>
                <a:solidFill>
                  <a:schemeClr val="tx1"/>
                </a:solidFill>
                <a:effectLst/>
                <a:latin typeface="Calibri" pitchFamily="34" charset="0"/>
                <a:ea typeface="文泉驛微米黑"/>
                <a:cs typeface="Calibri" pitchFamily="34" charset="0"/>
              </a:rPr>
              <a:t>	  </a:t>
            </a:r>
            <a:endParaRPr kumimoji="0" lang="es-ES" altLang="es-ES" sz="1800" b="0" i="0" u="none" strike="noStrike" cap="none" normalizeH="0" baseline="0" dirty="0">
              <a:ln>
                <a:noFill/>
              </a:ln>
              <a:solidFill>
                <a:schemeClr val="tx1"/>
              </a:solidFill>
              <a:effectLst/>
              <a:latin typeface="Arial" pitchFamily="34" charset="0"/>
              <a:cs typeface="Arial" pitchFamily="34" charset="0"/>
            </a:endParaRPr>
          </a:p>
        </p:txBody>
      </p:sp>
      <p:sp>
        <p:nvSpPr>
          <p:cNvPr id="12" name="Rectangle 76"/>
          <p:cNvSpPr>
            <a:spLocks noChangeArrowheads="1"/>
          </p:cNvSpPr>
          <p:nvPr userDrawn="1"/>
        </p:nvSpPr>
        <p:spPr bwMode="auto">
          <a:xfrm>
            <a:off x="898525" y="1493864"/>
            <a:ext cx="11293475" cy="134937"/>
          </a:xfrm>
          <a:prstGeom prst="rect">
            <a:avLst/>
          </a:prstGeom>
          <a:ln/>
          <a:extLst/>
        </p:spPr>
        <p:style>
          <a:lnRef idx="1">
            <a:schemeClr val="accent1"/>
          </a:lnRef>
          <a:fillRef idx="3">
            <a:schemeClr val="accent1"/>
          </a:fillRef>
          <a:effectRef idx="2">
            <a:schemeClr val="accent1"/>
          </a:effectRef>
          <a:fontRef idx="minor">
            <a:schemeClr val="lt1"/>
          </a:fontRef>
        </p:style>
        <p:txBody>
          <a:bodyPr wrap="none" anchor="ctr"/>
          <a:lstStyle/>
          <a:p>
            <a:pPr algn="ctr" fontAlgn="base">
              <a:spcBef>
                <a:spcPct val="0"/>
              </a:spcBef>
              <a:spcAft>
                <a:spcPct val="0"/>
              </a:spcAft>
            </a:pPr>
            <a:endParaRPr lang="es-ES" sz="1350">
              <a:solidFill>
                <a:srgbClr val="425EA9"/>
              </a:solidFill>
              <a:latin typeface="Arial" charset="0"/>
            </a:endParaRPr>
          </a:p>
        </p:txBody>
      </p:sp>
      <p:sp>
        <p:nvSpPr>
          <p:cNvPr id="13" name="Rectangle 77"/>
          <p:cNvSpPr>
            <a:spLocks noChangeArrowheads="1"/>
          </p:cNvSpPr>
          <p:nvPr userDrawn="1"/>
        </p:nvSpPr>
        <p:spPr bwMode="auto">
          <a:xfrm>
            <a:off x="1" y="1493864"/>
            <a:ext cx="742951" cy="134937"/>
          </a:xfrm>
          <a:prstGeom prst="rect">
            <a:avLst/>
          </a:prstGeom>
          <a:ln/>
          <a:extLst/>
        </p:spPr>
        <p:style>
          <a:lnRef idx="1">
            <a:schemeClr val="accent5"/>
          </a:lnRef>
          <a:fillRef idx="3">
            <a:schemeClr val="accent5"/>
          </a:fillRef>
          <a:effectRef idx="2">
            <a:schemeClr val="accent5"/>
          </a:effectRef>
          <a:fontRef idx="minor">
            <a:schemeClr val="lt1"/>
          </a:fontRef>
        </p:style>
        <p:txBody>
          <a:bodyPr wrap="none" anchor="ctr"/>
          <a:lstStyle/>
          <a:p>
            <a:pPr algn="ctr" fontAlgn="base">
              <a:spcBef>
                <a:spcPct val="0"/>
              </a:spcBef>
              <a:spcAft>
                <a:spcPct val="0"/>
              </a:spcAft>
            </a:pPr>
            <a:endParaRPr lang="es-ES" sz="1350">
              <a:solidFill>
                <a:srgbClr val="425EA9"/>
              </a:solidFill>
              <a:latin typeface="Arial" charset="0"/>
            </a:endParaRPr>
          </a:p>
        </p:txBody>
      </p:sp>
      <p:pic>
        <p:nvPicPr>
          <p:cNvPr id="7" name="Imagen 6"/>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609600" y="97018"/>
            <a:ext cx="1991544" cy="470801"/>
          </a:xfrm>
          <a:prstGeom prst="rect">
            <a:avLst/>
          </a:prstGeom>
        </p:spPr>
      </p:pic>
    </p:spTree>
    <p:extLst>
      <p:ext uri="{BB962C8B-B14F-4D97-AF65-F5344CB8AC3E}">
        <p14:creationId xmlns:p14="http://schemas.microsoft.com/office/powerpoint/2010/main" val="17691888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l" defTabSz="914400" rtl="0" eaLnBrk="1" latinLnBrk="0" hangingPunct="1">
        <a:spcBef>
          <a:spcPct val="0"/>
        </a:spcBef>
        <a:buNone/>
        <a:defRPr sz="2800" kern="1200">
          <a:solidFill>
            <a:schemeClr val="tx1"/>
          </a:solidFill>
          <a:latin typeface="Consolas" panose="020B0609020204030204" pitchFamily="49"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b="1" u="sng" kern="1200">
          <a:solidFill>
            <a:schemeClr val="tx1"/>
          </a:solidFill>
          <a:latin typeface="Consolas" panose="020B0609020204030204" pitchFamily="49"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Consolas" panose="020B0609020204030204" pitchFamily="49"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Consolas" panose="020B0609020204030204" pitchFamily="49"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Consolas" panose="020B0609020204030204" pitchFamily="49"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Consolas" panose="020B0609020204030204" pitchFamily="49"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691819" y="116632"/>
            <a:ext cx="10972800" cy="792088"/>
          </a:xfrm>
          <a:prstGeom prst="rect">
            <a:avLst/>
          </a:prstGeom>
        </p:spPr>
        <p:txBody>
          <a:bodyPr vert="horz" lIns="91440" tIns="45720" rIns="91440" bIns="45720" rtlCol="0" anchor="ctr">
            <a:noAutofit/>
          </a:bodyPr>
          <a:lstStyle/>
          <a:p>
            <a:r>
              <a:rPr lang="es-ES" dirty="0"/>
              <a:t>Haga clic para modificar el estilo de título del patrón</a:t>
            </a:r>
          </a:p>
        </p:txBody>
      </p:sp>
      <p:sp>
        <p:nvSpPr>
          <p:cNvPr id="3" name="2 Marcador de texto"/>
          <p:cNvSpPr>
            <a:spLocks noGrp="1"/>
          </p:cNvSpPr>
          <p:nvPr>
            <p:ph type="body" idx="1"/>
          </p:nvPr>
        </p:nvSpPr>
        <p:spPr>
          <a:xfrm>
            <a:off x="609600" y="1340768"/>
            <a:ext cx="10972800" cy="4785395"/>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s-ES" smtClean="0"/>
              <a:t>28/10/2022</a:t>
            </a:r>
            <a:endParaRPr lang="es-ES"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s-ES_tradnl"/>
              <a:t>Secuenciación de genomas  bacterianos: herramientas y aplicaciones</a:t>
            </a:r>
            <a:endParaRPr lang="es-ES"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18BE11-CAC0-41C0-BEC2-9926CE80C6A6}" type="slidenum">
              <a:rPr lang="es-ES" smtClean="0"/>
              <a:t>‹Nº›</a:t>
            </a:fld>
            <a:endParaRPr lang="es-ES"/>
          </a:p>
        </p:txBody>
      </p:sp>
      <p:pic>
        <p:nvPicPr>
          <p:cNvPr id="1025" name="Picture"/>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t="20459" b="20399"/>
          <a:stretch>
            <a:fillRect/>
          </a:stretch>
        </p:blipFill>
        <p:spPr bwMode="auto">
          <a:xfrm>
            <a:off x="8304246" y="6309321"/>
            <a:ext cx="1920213" cy="49594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5"/>
          <p:cNvSpPr>
            <a:spLocks noChangeArrowheads="1"/>
          </p:cNvSpPr>
          <p:nvPr userDrawn="1"/>
        </p:nvSpPr>
        <p:spPr bwMode="auto">
          <a:xfrm>
            <a:off x="0" y="1021720"/>
            <a:ext cx="1172116"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altLang="es-ES" sz="1100" b="0" i="0" u="none" strike="noStrike" cap="none" normalizeH="0" baseline="0" dirty="0">
                <a:ln>
                  <a:noFill/>
                </a:ln>
                <a:solidFill>
                  <a:schemeClr val="tx1"/>
                </a:solidFill>
                <a:effectLst/>
                <a:latin typeface="Calibri" pitchFamily="34" charset="0"/>
                <a:ea typeface="文泉驛微米黑"/>
                <a:cs typeface="Calibri" pitchFamily="34" charset="0"/>
              </a:rPr>
              <a:t>	  </a:t>
            </a:r>
            <a:endParaRPr kumimoji="0" lang="es-ES" altLang="es-ES" sz="1800" b="0" i="0" u="none" strike="noStrike" cap="none" normalizeH="0" baseline="0" dirty="0">
              <a:ln>
                <a:noFill/>
              </a:ln>
              <a:solidFill>
                <a:schemeClr val="tx1"/>
              </a:solidFill>
              <a:effectLst/>
              <a:latin typeface="Arial" pitchFamily="34" charset="0"/>
              <a:cs typeface="Arial" pitchFamily="34" charset="0"/>
            </a:endParaRPr>
          </a:p>
        </p:txBody>
      </p:sp>
      <p:sp>
        <p:nvSpPr>
          <p:cNvPr id="12" name="Rectangle 76"/>
          <p:cNvSpPr>
            <a:spLocks noChangeArrowheads="1"/>
          </p:cNvSpPr>
          <p:nvPr userDrawn="1"/>
        </p:nvSpPr>
        <p:spPr bwMode="auto">
          <a:xfrm>
            <a:off x="898525" y="1052737"/>
            <a:ext cx="11293475" cy="134937"/>
          </a:xfrm>
          <a:prstGeom prst="rect">
            <a:avLst/>
          </a:prstGeom>
          <a:ln/>
          <a:extLst/>
        </p:spPr>
        <p:style>
          <a:lnRef idx="1">
            <a:schemeClr val="accent1"/>
          </a:lnRef>
          <a:fillRef idx="3">
            <a:schemeClr val="accent1"/>
          </a:fillRef>
          <a:effectRef idx="2">
            <a:schemeClr val="accent1"/>
          </a:effectRef>
          <a:fontRef idx="minor">
            <a:schemeClr val="lt1"/>
          </a:fontRef>
        </p:style>
        <p:txBody>
          <a:bodyPr wrap="none" anchor="ctr"/>
          <a:lstStyle/>
          <a:p>
            <a:pPr algn="ctr" fontAlgn="base">
              <a:spcBef>
                <a:spcPct val="0"/>
              </a:spcBef>
              <a:spcAft>
                <a:spcPct val="0"/>
              </a:spcAft>
            </a:pPr>
            <a:endParaRPr lang="es-ES" sz="1350">
              <a:solidFill>
                <a:srgbClr val="425EA9"/>
              </a:solidFill>
              <a:latin typeface="Arial" charset="0"/>
            </a:endParaRPr>
          </a:p>
        </p:txBody>
      </p:sp>
      <p:sp>
        <p:nvSpPr>
          <p:cNvPr id="13" name="Rectangle 77"/>
          <p:cNvSpPr>
            <a:spLocks noChangeArrowheads="1"/>
          </p:cNvSpPr>
          <p:nvPr userDrawn="1"/>
        </p:nvSpPr>
        <p:spPr bwMode="auto">
          <a:xfrm>
            <a:off x="1" y="1052737"/>
            <a:ext cx="742951" cy="134937"/>
          </a:xfrm>
          <a:prstGeom prst="rect">
            <a:avLst/>
          </a:prstGeom>
          <a:ln/>
          <a:extLst/>
        </p:spPr>
        <p:style>
          <a:lnRef idx="1">
            <a:schemeClr val="accent5"/>
          </a:lnRef>
          <a:fillRef idx="3">
            <a:schemeClr val="accent5"/>
          </a:fillRef>
          <a:effectRef idx="2">
            <a:schemeClr val="accent5"/>
          </a:effectRef>
          <a:fontRef idx="minor">
            <a:schemeClr val="lt1"/>
          </a:fontRef>
        </p:style>
        <p:txBody>
          <a:bodyPr wrap="none" anchor="ctr"/>
          <a:lstStyle/>
          <a:p>
            <a:pPr algn="ctr" fontAlgn="base">
              <a:spcBef>
                <a:spcPct val="0"/>
              </a:spcBef>
              <a:spcAft>
                <a:spcPct val="0"/>
              </a:spcAft>
            </a:pPr>
            <a:endParaRPr lang="es-ES" sz="1350">
              <a:solidFill>
                <a:srgbClr val="425EA9"/>
              </a:solidFill>
              <a:latin typeface="Arial" charset="0"/>
            </a:endParaRPr>
          </a:p>
        </p:txBody>
      </p:sp>
    </p:spTree>
    <p:extLst>
      <p:ext uri="{BB962C8B-B14F-4D97-AF65-F5344CB8AC3E}">
        <p14:creationId xmlns:p14="http://schemas.microsoft.com/office/powerpoint/2010/main" val="51129474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hdr="0"/>
  <p:txStyles>
    <p:titleStyle>
      <a:lvl1pPr algn="l" defTabSz="914400" rtl="0" eaLnBrk="1" latinLnBrk="0" hangingPunct="1">
        <a:spcBef>
          <a:spcPct val="0"/>
        </a:spcBef>
        <a:buNone/>
        <a:defRPr sz="2800" kern="1200">
          <a:solidFill>
            <a:schemeClr val="tx1"/>
          </a:solidFill>
          <a:latin typeface="Consolas" panose="020B0609020204030204" pitchFamily="49"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b="1" u="sng" kern="1200">
          <a:solidFill>
            <a:schemeClr val="tx1"/>
          </a:solidFill>
          <a:latin typeface="Consolas" panose="020B0609020204030204" pitchFamily="49"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Consolas" panose="020B0609020204030204" pitchFamily="49"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Consolas" panose="020B0609020204030204" pitchFamily="49"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Consolas" panose="020B0609020204030204" pitchFamily="49"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Consolas" panose="020B0609020204030204" pitchFamily="49"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824595"/>
            <a:ext cx="10515600" cy="866095"/>
          </a:xfrm>
          <a:prstGeom prst="rect">
            <a:avLst/>
          </a:prstGeom>
        </p:spPr>
        <p:txBody>
          <a:bodyPr vert="horz" lIns="91440" tIns="45720" rIns="91440" bIns="45720" rtlCol="0" anchor="ctr">
            <a:noAutofit/>
          </a:bodyPr>
          <a:lstStyle/>
          <a:p>
            <a:r>
              <a:rPr lang="es-ES" dirty="0"/>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Marcador de fecha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s-ES" smtClean="0"/>
              <a:t>17/06/2022</a:t>
            </a:r>
            <a:endParaRPr lang="en-GB"/>
          </a:p>
        </p:txBody>
      </p:sp>
      <p:sp>
        <p:nvSpPr>
          <p:cNvPr id="5" name="Marcador de pie de página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Marcador de número de diapositiva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7EACC9-4C9F-416D-B6F1-6FC3E84E4E00}" type="slidenum">
              <a:rPr lang="en-GB" smtClean="0"/>
              <a:t>‹Nº›</a:t>
            </a:fld>
            <a:endParaRPr lang="en-GB"/>
          </a:p>
        </p:txBody>
      </p:sp>
      <p:pic>
        <p:nvPicPr>
          <p:cNvPr id="7" name="Imagen 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61649" y="185739"/>
            <a:ext cx="2697931" cy="567986"/>
          </a:xfrm>
          <a:prstGeom prst="rect">
            <a:avLst/>
          </a:prstGeom>
        </p:spPr>
      </p:pic>
      <p:pic>
        <p:nvPicPr>
          <p:cNvPr id="1026" name="Picture 2" descr="Image result for ministerio de ciencia innovacion universidades logo">
            <a:extLst>
              <a:ext uri="{FF2B5EF4-FFF2-40B4-BE49-F238E27FC236}">
                <a16:creationId xmlns:a16="http://schemas.microsoft.com/office/drawing/2014/main" id="{5DD1980E-754F-4A05-BD89-7810CF62B3BC}"/>
              </a:ext>
            </a:extLst>
          </p:cNvPr>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461648" y="176362"/>
            <a:ext cx="2254120" cy="586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8514089"/>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hf hdr="0" ftr="0"/>
  <p:txStyles>
    <p:titleStyle>
      <a:lvl1pPr algn="l" defTabSz="914377" rtl="0" eaLnBrk="1" latinLnBrk="0" hangingPunct="1">
        <a:lnSpc>
          <a:spcPct val="90000"/>
        </a:lnSpc>
        <a:spcBef>
          <a:spcPct val="0"/>
        </a:spcBef>
        <a:buNone/>
        <a:defRPr sz="4000" kern="1200">
          <a:solidFill>
            <a:schemeClr val="tx1"/>
          </a:solidFill>
          <a:latin typeface="Consolas" panose="020B0609020204030204" pitchFamily="49" charset="0"/>
          <a:ea typeface="+mj-ea"/>
          <a:cs typeface="Consolas" panose="020B0609020204030204" pitchFamily="49"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Consolas" panose="020B0609020204030204" pitchFamily="49" charset="0"/>
          <a:ea typeface="+mn-ea"/>
          <a:cs typeface="Consolas" panose="020B0609020204030204" pitchFamily="49"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Consolas" panose="020B0609020204030204" pitchFamily="49" charset="0"/>
          <a:ea typeface="+mn-ea"/>
          <a:cs typeface="Consolas" panose="020B0609020204030204" pitchFamily="49"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Consolas" panose="020B0609020204030204" pitchFamily="49" charset="0"/>
          <a:ea typeface="+mn-ea"/>
          <a:cs typeface="Consolas" panose="020B0609020204030204" pitchFamily="49"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Consolas" panose="020B0609020204030204" pitchFamily="49" charset="0"/>
          <a:ea typeface="+mn-ea"/>
          <a:cs typeface="Consolas" panose="020B0609020204030204" pitchFamily="49"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Consolas" panose="020B0609020204030204" pitchFamily="49" charset="0"/>
          <a:ea typeface="+mn-ea"/>
          <a:cs typeface="Consolas" panose="020B0609020204030204" pitchFamily="49"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www.ncbi.nlm.nih.gov/Sitemap/samplerecord.html#FeaturesB"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ncbi.nlm.nih.gov/Sitemap/samplerecord.html#FeaturesB"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www.frontiersin.org/files/Articles/478239/fpubh-07-00242-HTML/image_m/fpubh-07-00242-t002.jpg"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fecha 5"/>
          <p:cNvSpPr>
            <a:spLocks noGrp="1"/>
          </p:cNvSpPr>
          <p:nvPr>
            <p:ph type="dt" sz="half" idx="10"/>
          </p:nvPr>
        </p:nvSpPr>
        <p:spPr/>
        <p:txBody>
          <a:bodyPr/>
          <a:lstStyle/>
          <a:p>
            <a:r>
              <a:rPr lang="es-ES" smtClean="0"/>
              <a:t>28/10/2022</a:t>
            </a:r>
            <a:endParaRPr lang="es-ES" dirty="0"/>
          </a:p>
        </p:txBody>
      </p:sp>
      <p:sp>
        <p:nvSpPr>
          <p:cNvPr id="7" name="Marcador de pie de página 6"/>
          <p:cNvSpPr>
            <a:spLocks noGrp="1"/>
          </p:cNvSpPr>
          <p:nvPr>
            <p:ph type="ftr" sz="quarter" idx="11"/>
          </p:nvPr>
        </p:nvSpPr>
        <p:spPr/>
        <p:txBody>
          <a:bodyPr/>
          <a:lstStyle/>
          <a:p>
            <a:r>
              <a:rPr lang="es-ES" dirty="0"/>
              <a:t>Secuenciación de genomas  bacterianos: herramientas y aplicaciones</a:t>
            </a:r>
          </a:p>
        </p:txBody>
      </p:sp>
      <p:sp>
        <p:nvSpPr>
          <p:cNvPr id="8" name="Marcador de número de diapositiva 7"/>
          <p:cNvSpPr>
            <a:spLocks noGrp="1"/>
          </p:cNvSpPr>
          <p:nvPr>
            <p:ph type="sldNum" sz="quarter" idx="12"/>
          </p:nvPr>
        </p:nvSpPr>
        <p:spPr/>
        <p:txBody>
          <a:bodyPr/>
          <a:lstStyle/>
          <a:p>
            <a:fld id="{B6F15528-21DE-4FAA-801E-634DDDAF4B2B}" type="slidenum">
              <a:rPr lang="es-ES" smtClean="0"/>
              <a:t>1</a:t>
            </a:fld>
            <a:endParaRPr lang="es-ES" dirty="0"/>
          </a:p>
        </p:txBody>
      </p:sp>
      <p:sp>
        <p:nvSpPr>
          <p:cNvPr id="4" name="Marcador de texto 3"/>
          <p:cNvSpPr>
            <a:spLocks noGrp="1"/>
          </p:cNvSpPr>
          <p:nvPr>
            <p:ph type="body" sz="quarter" idx="14"/>
          </p:nvPr>
        </p:nvSpPr>
        <p:spPr>
          <a:xfrm>
            <a:off x="3124200" y="2209800"/>
            <a:ext cx="6055518" cy="922336"/>
          </a:xfrm>
        </p:spPr>
        <p:txBody>
          <a:bodyPr>
            <a:normAutofit/>
          </a:bodyPr>
          <a:lstStyle/>
          <a:p>
            <a:r>
              <a:rPr lang="en-GB" sz="2800" u="none" dirty="0"/>
              <a:t>Session 5.1 – Annotation</a:t>
            </a:r>
            <a:r>
              <a:rPr lang="es-ES" sz="2800" u="none" dirty="0"/>
              <a:t>  </a:t>
            </a:r>
          </a:p>
        </p:txBody>
      </p:sp>
      <p:sp>
        <p:nvSpPr>
          <p:cNvPr id="12" name="Subtítulo 1"/>
          <p:cNvSpPr>
            <a:spLocks noGrp="1"/>
          </p:cNvSpPr>
          <p:nvPr>
            <p:ph type="subTitle" idx="1"/>
          </p:nvPr>
        </p:nvSpPr>
        <p:spPr>
          <a:xfrm>
            <a:off x="2656159" y="4363118"/>
            <a:ext cx="6858000" cy="866548"/>
          </a:xfrm>
        </p:spPr>
        <p:txBody>
          <a:bodyPr/>
          <a:lstStyle/>
          <a:p>
            <a:r>
              <a:rPr lang="es-ES" dirty="0" smtClean="0"/>
              <a:t>BU-ISCIII</a:t>
            </a:r>
          </a:p>
          <a:p>
            <a:r>
              <a:rPr lang="es-ES" dirty="0" smtClean="0"/>
              <a:t>Unidades Comunes Científico Técnicas </a:t>
            </a:r>
            <a:r>
              <a:rPr lang="es-ES" dirty="0"/>
              <a:t>– </a:t>
            </a:r>
            <a:r>
              <a:rPr lang="es-ES" dirty="0" smtClean="0"/>
              <a:t>SGSAFI-ISCIII</a:t>
            </a:r>
          </a:p>
        </p:txBody>
      </p:sp>
      <p:sp>
        <p:nvSpPr>
          <p:cNvPr id="13" name="Marcador de texto 2"/>
          <p:cNvSpPr>
            <a:spLocks noGrp="1"/>
          </p:cNvSpPr>
          <p:nvPr>
            <p:ph type="body" sz="quarter" idx="13"/>
          </p:nvPr>
        </p:nvSpPr>
        <p:spPr>
          <a:xfrm>
            <a:off x="2423593" y="3861049"/>
            <a:ext cx="7323137" cy="563563"/>
          </a:xfrm>
        </p:spPr>
        <p:txBody>
          <a:bodyPr/>
          <a:lstStyle/>
          <a:p>
            <a:r>
              <a:rPr lang="es-ES" dirty="0" smtClean="0"/>
              <a:t>Isabel Cuesta</a:t>
            </a:r>
            <a:endParaRPr lang="es-ES" dirty="0"/>
          </a:p>
        </p:txBody>
      </p:sp>
      <p:sp>
        <p:nvSpPr>
          <p:cNvPr id="9" name="8 CuadroTexto"/>
          <p:cNvSpPr txBox="1"/>
          <p:nvPr/>
        </p:nvSpPr>
        <p:spPr>
          <a:xfrm>
            <a:off x="4351759" y="5229666"/>
            <a:ext cx="3600400" cy="646331"/>
          </a:xfrm>
          <a:prstGeom prst="rect">
            <a:avLst/>
          </a:prstGeom>
          <a:noFill/>
        </p:spPr>
        <p:txBody>
          <a:bodyPr wrap="square" rtlCol="0">
            <a:spAutoFit/>
          </a:bodyPr>
          <a:lstStyle/>
          <a:p>
            <a:pPr algn="ctr"/>
            <a:r>
              <a:rPr lang="es-ES" dirty="0" smtClean="0"/>
              <a:t>24 al 28 octubre 2022, </a:t>
            </a:r>
            <a:r>
              <a:rPr lang="es-ES" dirty="0"/>
              <a:t>4</a:t>
            </a:r>
            <a:r>
              <a:rPr lang="es-ES" dirty="0" smtClean="0"/>
              <a:t>ª </a:t>
            </a:r>
            <a:r>
              <a:rPr lang="es-ES" dirty="0"/>
              <a:t>Edición</a:t>
            </a:r>
          </a:p>
          <a:p>
            <a:pPr algn="ctr"/>
            <a:r>
              <a:rPr lang="es-ES" dirty="0"/>
              <a:t>Programa Formación Continua, ISCIII</a:t>
            </a:r>
          </a:p>
        </p:txBody>
      </p:sp>
    </p:spTree>
    <p:extLst>
      <p:ext uri="{BB962C8B-B14F-4D97-AF65-F5344CB8AC3E}">
        <p14:creationId xmlns:p14="http://schemas.microsoft.com/office/powerpoint/2010/main" val="25189702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Automatic</a:t>
            </a:r>
            <a:r>
              <a:rPr lang="es-ES" dirty="0"/>
              <a:t> </a:t>
            </a:r>
            <a:r>
              <a:rPr lang="es-ES" dirty="0" err="1"/>
              <a:t>annotation</a:t>
            </a:r>
            <a:r>
              <a:rPr lang="es-ES" dirty="0"/>
              <a:t>: </a:t>
            </a:r>
            <a:r>
              <a:rPr lang="es-ES" dirty="0" err="1"/>
              <a:t>limitations</a:t>
            </a:r>
            <a:endParaRPr lang="es-ES" dirty="0"/>
          </a:p>
        </p:txBody>
      </p:sp>
      <p:sp>
        <p:nvSpPr>
          <p:cNvPr id="4" name="Marcador de fecha 3"/>
          <p:cNvSpPr>
            <a:spLocks noGrp="1"/>
          </p:cNvSpPr>
          <p:nvPr>
            <p:ph type="dt" sz="half" idx="10"/>
          </p:nvPr>
        </p:nvSpPr>
        <p:spPr/>
        <p:txBody>
          <a:bodyPr/>
          <a:lstStyle/>
          <a:p>
            <a:r>
              <a:rPr lang="es-ES" smtClean="0"/>
              <a:t>28/10/2022</a:t>
            </a:r>
            <a:endParaRPr lang="es-ES"/>
          </a:p>
        </p:txBody>
      </p:sp>
      <p:sp>
        <p:nvSpPr>
          <p:cNvPr id="5" name="Marcador de pie de página 4"/>
          <p:cNvSpPr>
            <a:spLocks noGrp="1"/>
          </p:cNvSpPr>
          <p:nvPr>
            <p:ph type="ftr" sz="quarter" idx="11"/>
          </p:nvPr>
        </p:nvSpPr>
        <p:spPr/>
        <p:txBody>
          <a:bodyPr/>
          <a:lstStyle/>
          <a:p>
            <a:r>
              <a:rPr lang="es-ES_tradnl" smtClean="0"/>
              <a:t>Secuenciación de genomas  bacterianos: herramientas y aplicaciones</a:t>
            </a:r>
            <a:endParaRPr lang="es-ES" dirty="0"/>
          </a:p>
        </p:txBody>
      </p:sp>
      <p:sp>
        <p:nvSpPr>
          <p:cNvPr id="6" name="Marcador de número de diapositiva 5"/>
          <p:cNvSpPr>
            <a:spLocks noGrp="1"/>
          </p:cNvSpPr>
          <p:nvPr>
            <p:ph type="sldNum" sz="quarter" idx="12"/>
          </p:nvPr>
        </p:nvSpPr>
        <p:spPr/>
        <p:txBody>
          <a:bodyPr/>
          <a:lstStyle/>
          <a:p>
            <a:fld id="{DD18BE11-CAC0-41C0-BEC2-9926CE80C6A6}" type="slidenum">
              <a:rPr lang="es-ES" smtClean="0"/>
              <a:t>10</a:t>
            </a:fld>
            <a:endParaRPr lang="es-ES"/>
          </a:p>
        </p:txBody>
      </p:sp>
      <p:pic>
        <p:nvPicPr>
          <p:cNvPr id="8" name="Imagen 7"/>
          <p:cNvPicPr>
            <a:picLocks noChangeAspect="1"/>
          </p:cNvPicPr>
          <p:nvPr/>
        </p:nvPicPr>
        <p:blipFill>
          <a:blip r:embed="rId3"/>
          <a:stretch>
            <a:fillRect/>
          </a:stretch>
        </p:blipFill>
        <p:spPr>
          <a:xfrm>
            <a:off x="4871864" y="2673658"/>
            <a:ext cx="6849668" cy="2376264"/>
          </a:xfrm>
          <a:prstGeom prst="rect">
            <a:avLst/>
          </a:prstGeom>
        </p:spPr>
      </p:pic>
      <p:sp>
        <p:nvSpPr>
          <p:cNvPr id="9" name="CuadroTexto 8"/>
          <p:cNvSpPr txBox="1"/>
          <p:nvPr/>
        </p:nvSpPr>
        <p:spPr>
          <a:xfrm>
            <a:off x="7682209" y="1750014"/>
            <a:ext cx="4488795" cy="523220"/>
          </a:xfrm>
          <a:prstGeom prst="rect">
            <a:avLst/>
          </a:prstGeom>
          <a:noFill/>
        </p:spPr>
        <p:txBody>
          <a:bodyPr wrap="square" rtlCol="0">
            <a:spAutoFit/>
          </a:bodyPr>
          <a:lstStyle/>
          <a:p>
            <a:r>
              <a:rPr lang="es-ES" sz="2800" b="1" dirty="0" err="1"/>
              <a:t>Inconsistent</a:t>
            </a:r>
            <a:r>
              <a:rPr lang="es-ES" sz="2800" b="1" dirty="0"/>
              <a:t> </a:t>
            </a:r>
            <a:r>
              <a:rPr lang="es-ES" sz="2800" b="1" dirty="0" err="1"/>
              <a:t>annotation</a:t>
            </a:r>
            <a:endParaRPr lang="es-ES" sz="2800" b="1" dirty="0"/>
          </a:p>
        </p:txBody>
      </p:sp>
      <p:sp>
        <p:nvSpPr>
          <p:cNvPr id="10" name="CuadroTexto 9"/>
          <p:cNvSpPr txBox="1"/>
          <p:nvPr/>
        </p:nvSpPr>
        <p:spPr>
          <a:xfrm>
            <a:off x="8077200" y="5995336"/>
            <a:ext cx="2386608" cy="461665"/>
          </a:xfrm>
          <a:prstGeom prst="rect">
            <a:avLst/>
          </a:prstGeom>
          <a:noFill/>
        </p:spPr>
        <p:txBody>
          <a:bodyPr wrap="square" rtlCol="0">
            <a:spAutoFit/>
          </a:bodyPr>
          <a:lstStyle/>
          <a:p>
            <a:r>
              <a:rPr lang="en-US" sz="1200" i="1" dirty="0"/>
              <a:t>Richardson and Watson. Briefings in Bioinformatics. 2012</a:t>
            </a:r>
            <a:endParaRPr lang="es-ES" sz="1200" i="1" dirty="0"/>
          </a:p>
        </p:txBody>
      </p:sp>
      <p:sp>
        <p:nvSpPr>
          <p:cNvPr id="3" name="Rectángulo 2"/>
          <p:cNvSpPr/>
          <p:nvPr/>
        </p:nvSpPr>
        <p:spPr>
          <a:xfrm>
            <a:off x="406400" y="2673477"/>
            <a:ext cx="3961408" cy="2862322"/>
          </a:xfrm>
          <a:prstGeom prst="rect">
            <a:avLst/>
          </a:prstGeom>
          <a:solidFill>
            <a:schemeClr val="accent6">
              <a:lumMod val="20000"/>
              <a:lumOff val="80000"/>
            </a:schemeClr>
          </a:solidFill>
        </p:spPr>
        <p:txBody>
          <a:bodyPr wrap="square">
            <a:spAutoFit/>
          </a:bodyPr>
          <a:lstStyle/>
          <a:p>
            <a:pPr algn="just"/>
            <a:r>
              <a:rPr lang="en-US" dirty="0"/>
              <a:t>These two </a:t>
            </a:r>
            <a:r>
              <a:rPr lang="en-US" dirty="0" smtClean="0"/>
              <a:t>regions are </a:t>
            </a:r>
            <a:r>
              <a:rPr lang="en-US" dirty="0"/>
              <a:t>more than 97% identical at the </a:t>
            </a:r>
            <a:r>
              <a:rPr lang="en-US" dirty="0" smtClean="0"/>
              <a:t>nucleotide level</a:t>
            </a:r>
            <a:r>
              <a:rPr lang="en-US" dirty="0"/>
              <a:t>; however, the annotation differs considerably.</a:t>
            </a:r>
          </a:p>
          <a:p>
            <a:pPr algn="just"/>
            <a:r>
              <a:rPr lang="en-US" dirty="0"/>
              <a:t>While E. coliK12MG1655 contains features with </a:t>
            </a:r>
            <a:r>
              <a:rPr lang="en-US" dirty="0" smtClean="0"/>
              <a:t>gene names </a:t>
            </a:r>
            <a:r>
              <a:rPr lang="en-US" dirty="0" err="1"/>
              <a:t>araA</a:t>
            </a:r>
            <a:r>
              <a:rPr lang="en-US" dirty="0"/>
              <a:t>, </a:t>
            </a:r>
            <a:r>
              <a:rPr lang="en-US" dirty="0" err="1"/>
              <a:t>araB</a:t>
            </a:r>
            <a:r>
              <a:rPr lang="en-US" dirty="0"/>
              <a:t> and </a:t>
            </a:r>
            <a:r>
              <a:rPr lang="en-US" dirty="0" err="1"/>
              <a:t>araC</a:t>
            </a:r>
            <a:r>
              <a:rPr lang="en-US" dirty="0"/>
              <a:t>, the equivalent features </a:t>
            </a:r>
            <a:r>
              <a:rPr lang="en-US" dirty="0" smtClean="0"/>
              <a:t>in E</a:t>
            </a:r>
            <a:r>
              <a:rPr lang="en-US" dirty="0"/>
              <a:t>. coli 0157:H7 Sakai do not have those gene </a:t>
            </a:r>
            <a:r>
              <a:rPr lang="en-US" dirty="0" smtClean="0"/>
              <a:t>names and </a:t>
            </a:r>
            <a:r>
              <a:rPr lang="en-US" dirty="0"/>
              <a:t>have been assigned uninformative locus tags</a:t>
            </a:r>
            <a:endParaRPr lang="es-ES" dirty="0"/>
          </a:p>
        </p:txBody>
      </p:sp>
    </p:spTree>
    <p:extLst>
      <p:ext uri="{BB962C8B-B14F-4D97-AF65-F5344CB8AC3E}">
        <p14:creationId xmlns:p14="http://schemas.microsoft.com/office/powerpoint/2010/main" val="20447754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Automatic</a:t>
            </a:r>
            <a:r>
              <a:rPr lang="es-ES" dirty="0"/>
              <a:t> </a:t>
            </a:r>
            <a:r>
              <a:rPr lang="es-ES" dirty="0" err="1"/>
              <a:t>annotation</a:t>
            </a:r>
            <a:r>
              <a:rPr lang="es-ES" dirty="0"/>
              <a:t>: </a:t>
            </a:r>
            <a:r>
              <a:rPr lang="es-ES" dirty="0" err="1"/>
              <a:t>limitations</a:t>
            </a:r>
            <a:endParaRPr lang="es-ES" dirty="0"/>
          </a:p>
        </p:txBody>
      </p:sp>
      <p:sp>
        <p:nvSpPr>
          <p:cNvPr id="3" name="Marcador de contenido 2"/>
          <p:cNvSpPr>
            <a:spLocks noGrp="1"/>
          </p:cNvSpPr>
          <p:nvPr>
            <p:ph idx="1"/>
          </p:nvPr>
        </p:nvSpPr>
        <p:spPr/>
        <p:txBody>
          <a:bodyPr/>
          <a:lstStyle/>
          <a:p>
            <a:r>
              <a:rPr lang="en-US" dirty="0"/>
              <a:t>Spelling mistakes </a:t>
            </a:r>
            <a:endParaRPr lang="en-US" dirty="0" smtClean="0"/>
          </a:p>
          <a:p>
            <a:pPr lvl="1"/>
            <a:r>
              <a:rPr lang="en-US" dirty="0" smtClean="0"/>
              <a:t>There </a:t>
            </a:r>
            <a:r>
              <a:rPr lang="en-US" dirty="0"/>
              <a:t>are 128 proteins in </a:t>
            </a:r>
            <a:r>
              <a:rPr lang="en-US" dirty="0" err="1"/>
              <a:t>UniProt</a:t>
            </a:r>
            <a:r>
              <a:rPr lang="en-US" dirty="0"/>
              <a:t> that contain the word ‘</a:t>
            </a:r>
            <a:r>
              <a:rPr lang="en-US" dirty="0" err="1"/>
              <a:t>syntase</a:t>
            </a:r>
            <a:r>
              <a:rPr lang="en-US" dirty="0"/>
              <a:t>’, an incorrect spelling of the word ‘synthase</a:t>
            </a:r>
            <a:r>
              <a:rPr lang="en-US" dirty="0" smtClean="0"/>
              <a:t>’</a:t>
            </a:r>
          </a:p>
          <a:p>
            <a:pPr lvl="1"/>
            <a:r>
              <a:rPr lang="en-US" dirty="0"/>
              <a:t>If a user was to visit any of these databases and search for ‘</a:t>
            </a:r>
            <a:r>
              <a:rPr lang="en-US" dirty="0" err="1"/>
              <a:t>dihydrofolate</a:t>
            </a:r>
            <a:r>
              <a:rPr lang="en-US" dirty="0"/>
              <a:t> synthase’ the misspelled entries would be omitted from the search </a:t>
            </a:r>
            <a:r>
              <a:rPr lang="en-US" dirty="0" smtClean="0"/>
              <a:t>results</a:t>
            </a:r>
          </a:p>
        </p:txBody>
      </p:sp>
      <p:sp>
        <p:nvSpPr>
          <p:cNvPr id="4" name="Marcador de fecha 3"/>
          <p:cNvSpPr>
            <a:spLocks noGrp="1"/>
          </p:cNvSpPr>
          <p:nvPr>
            <p:ph type="dt" sz="half" idx="10"/>
          </p:nvPr>
        </p:nvSpPr>
        <p:spPr/>
        <p:txBody>
          <a:bodyPr/>
          <a:lstStyle/>
          <a:p>
            <a:r>
              <a:rPr lang="es-ES" smtClean="0"/>
              <a:t>28/10/2022</a:t>
            </a:r>
            <a:endParaRPr lang="es-ES"/>
          </a:p>
        </p:txBody>
      </p:sp>
      <p:sp>
        <p:nvSpPr>
          <p:cNvPr id="5" name="Marcador de pie de página 4"/>
          <p:cNvSpPr>
            <a:spLocks noGrp="1"/>
          </p:cNvSpPr>
          <p:nvPr>
            <p:ph type="ftr" sz="quarter" idx="11"/>
          </p:nvPr>
        </p:nvSpPr>
        <p:spPr/>
        <p:txBody>
          <a:bodyPr/>
          <a:lstStyle/>
          <a:p>
            <a:r>
              <a:rPr lang="es-ES_tradnl" smtClean="0"/>
              <a:t>Secuenciación de genomas  bacterianos: herramientas y aplicaciones</a:t>
            </a:r>
            <a:endParaRPr lang="es-ES" dirty="0"/>
          </a:p>
        </p:txBody>
      </p:sp>
      <p:sp>
        <p:nvSpPr>
          <p:cNvPr id="6" name="Marcador de número de diapositiva 5"/>
          <p:cNvSpPr>
            <a:spLocks noGrp="1"/>
          </p:cNvSpPr>
          <p:nvPr>
            <p:ph type="sldNum" sz="quarter" idx="12"/>
          </p:nvPr>
        </p:nvSpPr>
        <p:spPr/>
        <p:txBody>
          <a:bodyPr/>
          <a:lstStyle/>
          <a:p>
            <a:fld id="{DD18BE11-CAC0-41C0-BEC2-9926CE80C6A6}" type="slidenum">
              <a:rPr lang="es-ES" smtClean="0"/>
              <a:t>11</a:t>
            </a:fld>
            <a:endParaRPr lang="es-ES"/>
          </a:p>
        </p:txBody>
      </p:sp>
      <p:sp>
        <p:nvSpPr>
          <p:cNvPr id="8" name="CuadroTexto 7"/>
          <p:cNvSpPr txBox="1"/>
          <p:nvPr/>
        </p:nvSpPr>
        <p:spPr>
          <a:xfrm>
            <a:off x="8077200" y="5995336"/>
            <a:ext cx="2386608" cy="461665"/>
          </a:xfrm>
          <a:prstGeom prst="rect">
            <a:avLst/>
          </a:prstGeom>
          <a:noFill/>
        </p:spPr>
        <p:txBody>
          <a:bodyPr wrap="square" rtlCol="0">
            <a:spAutoFit/>
          </a:bodyPr>
          <a:lstStyle/>
          <a:p>
            <a:r>
              <a:rPr lang="en-US" sz="1200" i="1" dirty="0"/>
              <a:t>Richardson and Watson. Briefings in Bioinformatics. 2012</a:t>
            </a:r>
            <a:endParaRPr lang="es-ES" sz="1200" i="1" dirty="0"/>
          </a:p>
        </p:txBody>
      </p:sp>
    </p:spTree>
    <p:extLst>
      <p:ext uri="{BB962C8B-B14F-4D97-AF65-F5344CB8AC3E}">
        <p14:creationId xmlns:p14="http://schemas.microsoft.com/office/powerpoint/2010/main" val="2611727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Automatic</a:t>
            </a:r>
            <a:r>
              <a:rPr lang="es-ES" dirty="0"/>
              <a:t> </a:t>
            </a:r>
            <a:r>
              <a:rPr lang="es-ES" dirty="0" err="1"/>
              <a:t>annotation</a:t>
            </a:r>
            <a:r>
              <a:rPr lang="es-ES" dirty="0"/>
              <a:t>: </a:t>
            </a:r>
            <a:r>
              <a:rPr lang="es-ES" dirty="0" err="1"/>
              <a:t>limitations</a:t>
            </a:r>
            <a:endParaRPr lang="es-ES" dirty="0"/>
          </a:p>
        </p:txBody>
      </p:sp>
      <p:sp>
        <p:nvSpPr>
          <p:cNvPr id="4" name="Marcador de fecha 3"/>
          <p:cNvSpPr>
            <a:spLocks noGrp="1"/>
          </p:cNvSpPr>
          <p:nvPr>
            <p:ph type="dt" sz="half" idx="10"/>
          </p:nvPr>
        </p:nvSpPr>
        <p:spPr/>
        <p:txBody>
          <a:bodyPr/>
          <a:lstStyle/>
          <a:p>
            <a:r>
              <a:rPr lang="es-ES" smtClean="0"/>
              <a:t>28/10/2022</a:t>
            </a:r>
            <a:endParaRPr lang="es-ES"/>
          </a:p>
        </p:txBody>
      </p:sp>
      <p:sp>
        <p:nvSpPr>
          <p:cNvPr id="5" name="Marcador de pie de página 4"/>
          <p:cNvSpPr>
            <a:spLocks noGrp="1"/>
          </p:cNvSpPr>
          <p:nvPr>
            <p:ph type="ftr" sz="quarter" idx="11"/>
          </p:nvPr>
        </p:nvSpPr>
        <p:spPr/>
        <p:txBody>
          <a:bodyPr/>
          <a:lstStyle/>
          <a:p>
            <a:r>
              <a:rPr lang="es-ES_tradnl" smtClean="0"/>
              <a:t>Secuenciación de genomas  bacterianos: herramientas y aplicaciones</a:t>
            </a:r>
            <a:endParaRPr lang="es-ES" dirty="0"/>
          </a:p>
        </p:txBody>
      </p:sp>
      <p:sp>
        <p:nvSpPr>
          <p:cNvPr id="6" name="Marcador de número de diapositiva 5"/>
          <p:cNvSpPr>
            <a:spLocks noGrp="1"/>
          </p:cNvSpPr>
          <p:nvPr>
            <p:ph type="sldNum" sz="quarter" idx="12"/>
          </p:nvPr>
        </p:nvSpPr>
        <p:spPr/>
        <p:txBody>
          <a:bodyPr/>
          <a:lstStyle/>
          <a:p>
            <a:fld id="{DD18BE11-CAC0-41C0-BEC2-9926CE80C6A6}" type="slidenum">
              <a:rPr lang="es-ES" smtClean="0"/>
              <a:t>12</a:t>
            </a:fld>
            <a:endParaRPr lang="es-ES"/>
          </a:p>
        </p:txBody>
      </p:sp>
      <p:sp>
        <p:nvSpPr>
          <p:cNvPr id="7" name="Marcador de contenido 6"/>
          <p:cNvSpPr>
            <a:spLocks noGrp="1"/>
          </p:cNvSpPr>
          <p:nvPr>
            <p:ph idx="1"/>
          </p:nvPr>
        </p:nvSpPr>
        <p:spPr/>
        <p:txBody>
          <a:bodyPr/>
          <a:lstStyle/>
          <a:p>
            <a:r>
              <a:rPr lang="en-US" dirty="0"/>
              <a:t>‘Same gene name, different product name’ </a:t>
            </a:r>
          </a:p>
          <a:p>
            <a:pPr lvl="1"/>
            <a:r>
              <a:rPr lang="en-US" dirty="0"/>
              <a:t>The NCBI validation software specifically highlights when this occurs intra-</a:t>
            </a:r>
            <a:r>
              <a:rPr lang="en-US" dirty="0" err="1"/>
              <a:t>genomically</a:t>
            </a:r>
            <a:r>
              <a:rPr lang="en-US" dirty="0"/>
              <a:t> with the description ‘Same gene name, different product name’</a:t>
            </a:r>
            <a:endParaRPr lang="es-ES" dirty="0"/>
          </a:p>
          <a:p>
            <a:endParaRPr lang="es-ES" dirty="0"/>
          </a:p>
        </p:txBody>
      </p:sp>
      <p:pic>
        <p:nvPicPr>
          <p:cNvPr id="8" name="Imagen 7"/>
          <p:cNvPicPr>
            <a:picLocks noChangeAspect="1"/>
          </p:cNvPicPr>
          <p:nvPr/>
        </p:nvPicPr>
        <p:blipFill>
          <a:blip r:embed="rId3"/>
          <a:stretch>
            <a:fillRect/>
          </a:stretch>
        </p:blipFill>
        <p:spPr>
          <a:xfrm>
            <a:off x="2730770" y="3331297"/>
            <a:ext cx="6730460" cy="3201516"/>
          </a:xfrm>
          <a:prstGeom prst="rect">
            <a:avLst/>
          </a:prstGeom>
        </p:spPr>
      </p:pic>
      <p:sp>
        <p:nvSpPr>
          <p:cNvPr id="9" name="CuadroTexto 8"/>
          <p:cNvSpPr txBox="1"/>
          <p:nvPr/>
        </p:nvSpPr>
        <p:spPr>
          <a:xfrm>
            <a:off x="8090892" y="5894686"/>
            <a:ext cx="2386608" cy="461665"/>
          </a:xfrm>
          <a:prstGeom prst="rect">
            <a:avLst/>
          </a:prstGeom>
          <a:noFill/>
        </p:spPr>
        <p:txBody>
          <a:bodyPr wrap="square" rtlCol="0">
            <a:spAutoFit/>
          </a:bodyPr>
          <a:lstStyle/>
          <a:p>
            <a:r>
              <a:rPr lang="en-US" sz="1200" i="1" dirty="0"/>
              <a:t>Richardson and Watson. Briefings in Bioinformatics. 2012</a:t>
            </a:r>
            <a:endParaRPr lang="es-ES" sz="1200" i="1" dirty="0"/>
          </a:p>
        </p:txBody>
      </p:sp>
    </p:spTree>
    <p:extLst>
      <p:ext uri="{BB962C8B-B14F-4D97-AF65-F5344CB8AC3E}">
        <p14:creationId xmlns:p14="http://schemas.microsoft.com/office/powerpoint/2010/main" val="38420999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Automatic</a:t>
            </a:r>
            <a:r>
              <a:rPr lang="es-ES" dirty="0"/>
              <a:t> </a:t>
            </a:r>
            <a:r>
              <a:rPr lang="es-ES" dirty="0" err="1"/>
              <a:t>annotation</a:t>
            </a:r>
            <a:r>
              <a:rPr lang="es-ES" dirty="0"/>
              <a:t>: </a:t>
            </a:r>
            <a:r>
              <a:rPr lang="es-ES" dirty="0" err="1"/>
              <a:t>limitations</a:t>
            </a:r>
            <a:endParaRPr lang="es-ES" dirty="0"/>
          </a:p>
        </p:txBody>
      </p:sp>
      <p:sp>
        <p:nvSpPr>
          <p:cNvPr id="4" name="Marcador de fecha 3"/>
          <p:cNvSpPr>
            <a:spLocks noGrp="1"/>
          </p:cNvSpPr>
          <p:nvPr>
            <p:ph type="dt" sz="half" idx="10"/>
          </p:nvPr>
        </p:nvSpPr>
        <p:spPr/>
        <p:txBody>
          <a:bodyPr/>
          <a:lstStyle/>
          <a:p>
            <a:r>
              <a:rPr lang="es-ES" smtClean="0"/>
              <a:t>28/10/2022</a:t>
            </a:r>
            <a:endParaRPr lang="es-ES"/>
          </a:p>
        </p:txBody>
      </p:sp>
      <p:sp>
        <p:nvSpPr>
          <p:cNvPr id="5" name="Marcador de pie de página 4"/>
          <p:cNvSpPr>
            <a:spLocks noGrp="1"/>
          </p:cNvSpPr>
          <p:nvPr>
            <p:ph type="ftr" sz="quarter" idx="11"/>
          </p:nvPr>
        </p:nvSpPr>
        <p:spPr/>
        <p:txBody>
          <a:bodyPr/>
          <a:lstStyle/>
          <a:p>
            <a:r>
              <a:rPr lang="es-ES_tradnl" smtClean="0"/>
              <a:t>Secuenciación de genomas  bacterianos: herramientas y aplicaciones</a:t>
            </a:r>
            <a:endParaRPr lang="es-ES" dirty="0"/>
          </a:p>
        </p:txBody>
      </p:sp>
      <p:sp>
        <p:nvSpPr>
          <p:cNvPr id="6" name="Marcador de número de diapositiva 5"/>
          <p:cNvSpPr>
            <a:spLocks noGrp="1"/>
          </p:cNvSpPr>
          <p:nvPr>
            <p:ph type="sldNum" sz="quarter" idx="12"/>
          </p:nvPr>
        </p:nvSpPr>
        <p:spPr/>
        <p:txBody>
          <a:bodyPr/>
          <a:lstStyle/>
          <a:p>
            <a:fld id="{DD18BE11-CAC0-41C0-BEC2-9926CE80C6A6}" type="slidenum">
              <a:rPr lang="es-ES" smtClean="0"/>
              <a:t>13</a:t>
            </a:fld>
            <a:endParaRPr lang="es-ES"/>
          </a:p>
        </p:txBody>
      </p:sp>
      <p:sp>
        <p:nvSpPr>
          <p:cNvPr id="3" name="Marcador de contenido 2"/>
          <p:cNvSpPr>
            <a:spLocks noGrp="1"/>
          </p:cNvSpPr>
          <p:nvPr>
            <p:ph idx="1"/>
          </p:nvPr>
        </p:nvSpPr>
        <p:spPr/>
        <p:txBody>
          <a:bodyPr>
            <a:normAutofit/>
          </a:bodyPr>
          <a:lstStyle/>
          <a:p>
            <a:pPr marL="0" indent="0">
              <a:buNone/>
            </a:pPr>
            <a:r>
              <a:rPr lang="es-ES" dirty="0" err="1" smtClean="0"/>
              <a:t>Hypothetical</a:t>
            </a:r>
            <a:r>
              <a:rPr lang="es-ES" dirty="0" smtClean="0"/>
              <a:t> </a:t>
            </a:r>
            <a:r>
              <a:rPr lang="es-ES" dirty="0" err="1" smtClean="0"/>
              <a:t>proteins</a:t>
            </a:r>
            <a:endParaRPr lang="es-ES" dirty="0" smtClean="0"/>
          </a:p>
          <a:p>
            <a:r>
              <a:rPr lang="en-US" b="0" u="none" dirty="0"/>
              <a:t>These may be real genes with no known function or they may be artifacts of the gene prediction process. </a:t>
            </a:r>
            <a:endParaRPr lang="en-US" b="0" u="none" dirty="0" smtClean="0"/>
          </a:p>
          <a:p>
            <a:r>
              <a:rPr lang="en-US" b="0" u="none" dirty="0"/>
              <a:t>Often there are features which are only orthologous to other hypothetical features and do not contain any domains. These could either be regions with no functionality, a relic of the feature prediction software or the domains present have not been discovered </a:t>
            </a:r>
            <a:r>
              <a:rPr lang="en-US" b="0" u="none" dirty="0" smtClean="0"/>
              <a:t>yet</a:t>
            </a:r>
          </a:p>
          <a:p>
            <a:r>
              <a:rPr lang="en-US" b="0" u="none" dirty="0"/>
              <a:t>Whether or not to include them is often a decision made by the annotation team and varies between </a:t>
            </a:r>
            <a:r>
              <a:rPr lang="en-US" b="0" u="none" dirty="0" smtClean="0"/>
              <a:t>groups</a:t>
            </a:r>
          </a:p>
          <a:p>
            <a:r>
              <a:rPr lang="en-US" dirty="0"/>
              <a:t>As experimental data becomes more ubiquitous evidence tags should play a larger role in annotation.</a:t>
            </a:r>
            <a:endParaRPr lang="es-ES" b="0" u="none" dirty="0"/>
          </a:p>
        </p:txBody>
      </p:sp>
      <p:sp>
        <p:nvSpPr>
          <p:cNvPr id="9" name="CuadroTexto 8"/>
          <p:cNvSpPr txBox="1"/>
          <p:nvPr/>
        </p:nvSpPr>
        <p:spPr>
          <a:xfrm>
            <a:off x="8077200" y="5995336"/>
            <a:ext cx="2386608" cy="461665"/>
          </a:xfrm>
          <a:prstGeom prst="rect">
            <a:avLst/>
          </a:prstGeom>
          <a:noFill/>
        </p:spPr>
        <p:txBody>
          <a:bodyPr wrap="square" rtlCol="0">
            <a:spAutoFit/>
          </a:bodyPr>
          <a:lstStyle/>
          <a:p>
            <a:r>
              <a:rPr lang="en-US" sz="1200" i="1" dirty="0"/>
              <a:t>Richardson and Watson. Briefings in Bioinformatics. 2012</a:t>
            </a:r>
            <a:endParaRPr lang="es-ES" sz="1200" i="1" dirty="0"/>
          </a:p>
        </p:txBody>
      </p:sp>
    </p:spTree>
    <p:extLst>
      <p:ext uri="{BB962C8B-B14F-4D97-AF65-F5344CB8AC3E}">
        <p14:creationId xmlns:p14="http://schemas.microsoft.com/office/powerpoint/2010/main" val="35059000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Automatic</a:t>
            </a:r>
            <a:r>
              <a:rPr lang="es-ES" dirty="0"/>
              <a:t> </a:t>
            </a:r>
            <a:r>
              <a:rPr lang="es-ES" dirty="0" err="1"/>
              <a:t>annotation</a:t>
            </a:r>
            <a:r>
              <a:rPr lang="es-ES" dirty="0"/>
              <a:t>: </a:t>
            </a:r>
            <a:r>
              <a:rPr lang="es-ES" dirty="0" err="1"/>
              <a:t>limitations</a:t>
            </a:r>
            <a:endParaRPr lang="es-ES" dirty="0"/>
          </a:p>
        </p:txBody>
      </p:sp>
      <p:sp>
        <p:nvSpPr>
          <p:cNvPr id="3" name="Marcador de contenido 2"/>
          <p:cNvSpPr>
            <a:spLocks noGrp="1"/>
          </p:cNvSpPr>
          <p:nvPr>
            <p:ph idx="1"/>
          </p:nvPr>
        </p:nvSpPr>
        <p:spPr/>
        <p:txBody>
          <a:bodyPr/>
          <a:lstStyle/>
          <a:p>
            <a:pPr marL="0" indent="0">
              <a:buNone/>
            </a:pPr>
            <a:r>
              <a:rPr lang="es-ES" dirty="0" err="1"/>
              <a:t>Distinguishing</a:t>
            </a:r>
            <a:r>
              <a:rPr lang="es-ES" dirty="0"/>
              <a:t> </a:t>
            </a:r>
            <a:r>
              <a:rPr lang="es-ES" dirty="0" err="1"/>
              <a:t>orthologs</a:t>
            </a:r>
            <a:r>
              <a:rPr lang="es-ES" dirty="0"/>
              <a:t> </a:t>
            </a:r>
            <a:r>
              <a:rPr lang="es-ES" dirty="0" err="1"/>
              <a:t>from</a:t>
            </a:r>
            <a:r>
              <a:rPr lang="es-ES" dirty="0"/>
              <a:t> </a:t>
            </a:r>
            <a:r>
              <a:rPr lang="es-ES" dirty="0" err="1"/>
              <a:t>paralogs</a:t>
            </a:r>
            <a:endParaRPr lang="es-ES" dirty="0"/>
          </a:p>
        </p:txBody>
      </p:sp>
      <p:sp>
        <p:nvSpPr>
          <p:cNvPr id="4" name="Marcador de fecha 3"/>
          <p:cNvSpPr>
            <a:spLocks noGrp="1"/>
          </p:cNvSpPr>
          <p:nvPr>
            <p:ph type="dt" sz="half" idx="10"/>
          </p:nvPr>
        </p:nvSpPr>
        <p:spPr/>
        <p:txBody>
          <a:bodyPr/>
          <a:lstStyle/>
          <a:p>
            <a:r>
              <a:rPr lang="es-ES" smtClean="0"/>
              <a:t>28/10/2022</a:t>
            </a:r>
            <a:endParaRPr lang="es-ES"/>
          </a:p>
        </p:txBody>
      </p:sp>
      <p:sp>
        <p:nvSpPr>
          <p:cNvPr id="5" name="Marcador de pie de página 4"/>
          <p:cNvSpPr>
            <a:spLocks noGrp="1"/>
          </p:cNvSpPr>
          <p:nvPr>
            <p:ph type="ftr" sz="quarter" idx="11"/>
          </p:nvPr>
        </p:nvSpPr>
        <p:spPr/>
        <p:txBody>
          <a:bodyPr/>
          <a:lstStyle/>
          <a:p>
            <a:r>
              <a:rPr lang="es-ES_tradnl" smtClean="0"/>
              <a:t>Secuenciación de genomas  bacterianos: herramientas y aplicaciones</a:t>
            </a:r>
            <a:endParaRPr lang="es-ES" dirty="0"/>
          </a:p>
        </p:txBody>
      </p:sp>
      <p:sp>
        <p:nvSpPr>
          <p:cNvPr id="6" name="Marcador de número de diapositiva 5"/>
          <p:cNvSpPr>
            <a:spLocks noGrp="1"/>
          </p:cNvSpPr>
          <p:nvPr>
            <p:ph type="sldNum" sz="quarter" idx="12"/>
          </p:nvPr>
        </p:nvSpPr>
        <p:spPr/>
        <p:txBody>
          <a:bodyPr/>
          <a:lstStyle/>
          <a:p>
            <a:fld id="{DD18BE11-CAC0-41C0-BEC2-9926CE80C6A6}" type="slidenum">
              <a:rPr lang="es-ES" smtClean="0"/>
              <a:t>14</a:t>
            </a:fld>
            <a:endParaRPr lang="es-ES"/>
          </a:p>
        </p:txBody>
      </p:sp>
      <p:sp>
        <p:nvSpPr>
          <p:cNvPr id="7" name="CuadroTexto 6"/>
          <p:cNvSpPr txBox="1"/>
          <p:nvPr/>
        </p:nvSpPr>
        <p:spPr>
          <a:xfrm>
            <a:off x="8077200" y="5995336"/>
            <a:ext cx="2386608" cy="461665"/>
          </a:xfrm>
          <a:prstGeom prst="rect">
            <a:avLst/>
          </a:prstGeom>
          <a:noFill/>
        </p:spPr>
        <p:txBody>
          <a:bodyPr wrap="square" rtlCol="0">
            <a:spAutoFit/>
          </a:bodyPr>
          <a:lstStyle/>
          <a:p>
            <a:r>
              <a:rPr lang="en-US" sz="1200" i="1" dirty="0"/>
              <a:t>Richardson and Watson. Briefings in Bioinformatics. 2012</a:t>
            </a:r>
            <a:endParaRPr lang="es-ES" sz="1200" i="1" dirty="0"/>
          </a:p>
        </p:txBody>
      </p:sp>
      <p:pic>
        <p:nvPicPr>
          <p:cNvPr id="8" name="Imagen 7"/>
          <p:cNvPicPr>
            <a:picLocks noChangeAspect="1"/>
          </p:cNvPicPr>
          <p:nvPr/>
        </p:nvPicPr>
        <p:blipFill>
          <a:blip r:embed="rId3"/>
          <a:stretch>
            <a:fillRect/>
          </a:stretch>
        </p:blipFill>
        <p:spPr>
          <a:xfrm>
            <a:off x="4986337" y="2432193"/>
            <a:ext cx="6181725" cy="3448050"/>
          </a:xfrm>
          <a:prstGeom prst="rect">
            <a:avLst/>
          </a:prstGeom>
        </p:spPr>
      </p:pic>
      <p:sp>
        <p:nvSpPr>
          <p:cNvPr id="9" name="Rectángulo 8"/>
          <p:cNvSpPr/>
          <p:nvPr/>
        </p:nvSpPr>
        <p:spPr>
          <a:xfrm>
            <a:off x="911424" y="3559833"/>
            <a:ext cx="4608512" cy="923330"/>
          </a:xfrm>
          <a:prstGeom prst="rect">
            <a:avLst/>
          </a:prstGeom>
          <a:solidFill>
            <a:schemeClr val="accent6">
              <a:lumMod val="40000"/>
              <a:lumOff val="60000"/>
            </a:schemeClr>
          </a:solidFill>
        </p:spPr>
        <p:txBody>
          <a:bodyPr wrap="square">
            <a:spAutoFit/>
          </a:bodyPr>
          <a:lstStyle/>
          <a:p>
            <a:pPr algn="just"/>
            <a:r>
              <a:rPr lang="en-US" dirty="0" err="1"/>
              <a:t>orthologs</a:t>
            </a:r>
            <a:r>
              <a:rPr lang="en-US" dirty="0"/>
              <a:t> tend to retain similar </a:t>
            </a:r>
            <a:r>
              <a:rPr lang="en-US" dirty="0" smtClean="0"/>
              <a:t>functions, whereas </a:t>
            </a:r>
            <a:r>
              <a:rPr lang="en-US" dirty="0"/>
              <a:t>paralogs tend to diverge over time to</a:t>
            </a:r>
          </a:p>
          <a:p>
            <a:pPr algn="just"/>
            <a:r>
              <a:rPr lang="en-US" dirty="0"/>
              <a:t>perform different functions</a:t>
            </a:r>
            <a:endParaRPr lang="es-ES" dirty="0"/>
          </a:p>
        </p:txBody>
      </p:sp>
    </p:spTree>
    <p:extLst>
      <p:ext uri="{BB962C8B-B14F-4D97-AF65-F5344CB8AC3E}">
        <p14:creationId xmlns:p14="http://schemas.microsoft.com/office/powerpoint/2010/main" val="23069717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8FD41-0DC4-40E7-B055-722DD0254B55}"/>
              </a:ext>
            </a:extLst>
          </p:cNvPr>
          <p:cNvSpPr>
            <a:spLocks noGrp="1"/>
          </p:cNvSpPr>
          <p:nvPr>
            <p:ph type="title"/>
          </p:nvPr>
        </p:nvSpPr>
        <p:spPr/>
        <p:txBody>
          <a:bodyPr/>
          <a:lstStyle/>
          <a:p>
            <a:r>
              <a:rPr lang="es-ES" dirty="0" err="1"/>
              <a:t>Automatic</a:t>
            </a:r>
            <a:r>
              <a:rPr lang="es-ES" dirty="0"/>
              <a:t> </a:t>
            </a:r>
            <a:r>
              <a:rPr lang="es-ES" dirty="0" err="1"/>
              <a:t>annotation</a:t>
            </a:r>
            <a:r>
              <a:rPr lang="es-ES" dirty="0"/>
              <a:t>: </a:t>
            </a:r>
            <a:r>
              <a:rPr lang="es-ES" dirty="0" err="1"/>
              <a:t>limitations</a:t>
            </a:r>
            <a:endParaRPr lang="en-GB" dirty="0"/>
          </a:p>
        </p:txBody>
      </p:sp>
      <p:sp>
        <p:nvSpPr>
          <p:cNvPr id="3" name="Content Placeholder 2">
            <a:extLst>
              <a:ext uri="{FF2B5EF4-FFF2-40B4-BE49-F238E27FC236}">
                <a16:creationId xmlns:a16="http://schemas.microsoft.com/office/drawing/2014/main" id="{906661C9-2303-4422-8929-CED60A0A4E6F}"/>
              </a:ext>
            </a:extLst>
          </p:cNvPr>
          <p:cNvSpPr>
            <a:spLocks noGrp="1"/>
          </p:cNvSpPr>
          <p:nvPr>
            <p:ph idx="1"/>
          </p:nvPr>
        </p:nvSpPr>
        <p:spPr>
          <a:xfrm>
            <a:off x="1703512" y="1844825"/>
            <a:ext cx="8830816" cy="4209331"/>
          </a:xfrm>
        </p:spPr>
        <p:txBody>
          <a:bodyPr>
            <a:normAutofit/>
          </a:bodyPr>
          <a:lstStyle/>
          <a:p>
            <a:r>
              <a:rPr lang="en-GB" u="none" dirty="0"/>
              <a:t>RefSeq is one attempt to standardize and improve the quality of genome annotation</a:t>
            </a:r>
          </a:p>
          <a:p>
            <a:pPr lvl="1"/>
            <a:r>
              <a:rPr lang="es-ES" b="0" dirty="0"/>
              <a:t>W</a:t>
            </a:r>
            <a:r>
              <a:rPr lang="en-GB" b="0" dirty="0"/>
              <a:t>P_ prefix. All identical proteins regardless of species</a:t>
            </a:r>
          </a:p>
          <a:p>
            <a:pPr lvl="1"/>
            <a:r>
              <a:rPr lang="es-ES" u="none" dirty="0"/>
              <a:t>S</a:t>
            </a:r>
            <a:r>
              <a:rPr lang="en-GB" u="none" dirty="0" err="1"/>
              <a:t>tandard</a:t>
            </a:r>
            <a:r>
              <a:rPr lang="en-GB" u="none" dirty="0"/>
              <a:t> classification</a:t>
            </a:r>
            <a:endParaRPr lang="en-GB" b="0" u="none" dirty="0"/>
          </a:p>
          <a:p>
            <a:pPr marL="0" indent="0">
              <a:buNone/>
            </a:pPr>
            <a:endParaRPr lang="en-GB" u="none" dirty="0"/>
          </a:p>
        </p:txBody>
      </p:sp>
      <p:sp>
        <p:nvSpPr>
          <p:cNvPr id="4" name="Date Placeholder 3">
            <a:extLst>
              <a:ext uri="{FF2B5EF4-FFF2-40B4-BE49-F238E27FC236}">
                <a16:creationId xmlns:a16="http://schemas.microsoft.com/office/drawing/2014/main" id="{6E48A46E-BF61-4712-A5CB-A9EF0B0ED927}"/>
              </a:ext>
            </a:extLst>
          </p:cNvPr>
          <p:cNvSpPr>
            <a:spLocks noGrp="1"/>
          </p:cNvSpPr>
          <p:nvPr>
            <p:ph type="dt" sz="half" idx="10"/>
          </p:nvPr>
        </p:nvSpPr>
        <p:spPr/>
        <p:txBody>
          <a:bodyPr/>
          <a:lstStyle/>
          <a:p>
            <a:r>
              <a:rPr lang="es-ES" smtClean="0"/>
              <a:t>28/10/2022</a:t>
            </a:r>
            <a:endParaRPr lang="es-ES"/>
          </a:p>
        </p:txBody>
      </p:sp>
      <p:sp>
        <p:nvSpPr>
          <p:cNvPr id="5" name="Footer Placeholder 4">
            <a:extLst>
              <a:ext uri="{FF2B5EF4-FFF2-40B4-BE49-F238E27FC236}">
                <a16:creationId xmlns:a16="http://schemas.microsoft.com/office/drawing/2014/main" id="{9AEC218A-6124-43B0-A42D-6EBF687204EB}"/>
              </a:ext>
            </a:extLst>
          </p:cNvPr>
          <p:cNvSpPr>
            <a:spLocks noGrp="1"/>
          </p:cNvSpPr>
          <p:nvPr>
            <p:ph type="ftr" sz="quarter" idx="11"/>
          </p:nvPr>
        </p:nvSpPr>
        <p:spPr/>
        <p:txBody>
          <a:bodyPr/>
          <a:lstStyle/>
          <a:p>
            <a:r>
              <a:rPr lang="es-ES_tradnl"/>
              <a:t>Secuenciación de genomas  bacterianos: herramientas y aplicaciones</a:t>
            </a:r>
            <a:endParaRPr lang="es-ES" dirty="0"/>
          </a:p>
        </p:txBody>
      </p:sp>
      <p:sp>
        <p:nvSpPr>
          <p:cNvPr id="6" name="Slide Number Placeholder 5">
            <a:extLst>
              <a:ext uri="{FF2B5EF4-FFF2-40B4-BE49-F238E27FC236}">
                <a16:creationId xmlns:a16="http://schemas.microsoft.com/office/drawing/2014/main" id="{248C1D4E-BAFA-4201-8E81-EDE744158760}"/>
              </a:ext>
            </a:extLst>
          </p:cNvPr>
          <p:cNvSpPr>
            <a:spLocks noGrp="1"/>
          </p:cNvSpPr>
          <p:nvPr>
            <p:ph type="sldNum" sz="quarter" idx="12"/>
          </p:nvPr>
        </p:nvSpPr>
        <p:spPr/>
        <p:txBody>
          <a:bodyPr/>
          <a:lstStyle/>
          <a:p>
            <a:fld id="{DD18BE11-CAC0-41C0-BEC2-9926CE80C6A6}" type="slidenum">
              <a:rPr lang="es-ES" smtClean="0"/>
              <a:t>15</a:t>
            </a:fld>
            <a:endParaRPr lang="es-ES"/>
          </a:p>
        </p:txBody>
      </p:sp>
      <p:pic>
        <p:nvPicPr>
          <p:cNvPr id="8" name="Picture 7">
            <a:extLst>
              <a:ext uri="{FF2B5EF4-FFF2-40B4-BE49-F238E27FC236}">
                <a16:creationId xmlns:a16="http://schemas.microsoft.com/office/drawing/2014/main" id="{8E46718A-55FE-47E5-982C-2266D5EDD8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3712" y="3261749"/>
            <a:ext cx="5040560" cy="2943504"/>
          </a:xfrm>
          <a:prstGeom prst="rect">
            <a:avLst/>
          </a:prstGeom>
        </p:spPr>
      </p:pic>
    </p:spTree>
    <p:extLst>
      <p:ext uri="{BB962C8B-B14F-4D97-AF65-F5344CB8AC3E}">
        <p14:creationId xmlns:p14="http://schemas.microsoft.com/office/powerpoint/2010/main" val="12812063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2954FEA3-10D0-445D-8882-CB29694C397F}"/>
              </a:ext>
            </a:extLst>
          </p:cNvPr>
          <p:cNvGraphicFramePr>
            <a:graphicFrameLocks noGrp="1"/>
          </p:cNvGraphicFramePr>
          <p:nvPr>
            <p:ph idx="1"/>
            <p:extLst>
              <p:ext uri="{D42A27DB-BD31-4B8C-83A1-F6EECF244321}">
                <p14:modId xmlns:p14="http://schemas.microsoft.com/office/powerpoint/2010/main" val="2221479713"/>
              </p:ext>
            </p:extLst>
          </p:nvPr>
        </p:nvGraphicFramePr>
        <p:xfrm>
          <a:off x="1500103" y="2854115"/>
          <a:ext cx="3600400" cy="2232246"/>
        </p:xfrm>
        <a:graphic>
          <a:graphicData uri="http://schemas.openxmlformats.org/drawingml/2006/table">
            <a:tbl>
              <a:tblPr firstRow="1">
                <a:tableStyleId>{69012ECD-51FC-41F1-AA8D-1B2483CD663E}</a:tableStyleId>
              </a:tblPr>
              <a:tblGrid>
                <a:gridCol w="2027359">
                  <a:extLst>
                    <a:ext uri="{9D8B030D-6E8A-4147-A177-3AD203B41FA5}">
                      <a16:colId xmlns:a16="http://schemas.microsoft.com/office/drawing/2014/main" val="2137627687"/>
                    </a:ext>
                  </a:extLst>
                </a:gridCol>
                <a:gridCol w="1573041">
                  <a:extLst>
                    <a:ext uri="{9D8B030D-6E8A-4147-A177-3AD203B41FA5}">
                      <a16:colId xmlns:a16="http://schemas.microsoft.com/office/drawing/2014/main" val="1722186807"/>
                    </a:ext>
                  </a:extLst>
                </a:gridCol>
              </a:tblGrid>
              <a:tr h="234744">
                <a:tc>
                  <a:txBody>
                    <a:bodyPr/>
                    <a:lstStyle/>
                    <a:p>
                      <a:pPr algn="l" fontAlgn="base"/>
                      <a:r>
                        <a:rPr lang="es-ES" sz="1050" dirty="0">
                          <a:effectLst/>
                          <a:latin typeface="+mj-lt"/>
                        </a:rPr>
                        <a:t>Tool (</a:t>
                      </a:r>
                      <a:r>
                        <a:rPr lang="es-ES" sz="1050" dirty="0" err="1">
                          <a:effectLst/>
                          <a:latin typeface="+mj-lt"/>
                        </a:rPr>
                        <a:t>reference</a:t>
                      </a:r>
                      <a:r>
                        <a:rPr lang="es-ES" sz="1050" dirty="0">
                          <a:effectLst/>
                          <a:latin typeface="+mj-lt"/>
                        </a:rPr>
                        <a:t>) </a:t>
                      </a:r>
                      <a:endParaRPr lang="es-ES" sz="1050" b="1" dirty="0">
                        <a:effectLst/>
                        <a:latin typeface="+mj-lt"/>
                      </a:endParaRPr>
                    </a:p>
                  </a:txBody>
                  <a:tcPr marL="68580" marR="68580" marT="34290" marB="34290" anchor="ctr"/>
                </a:tc>
                <a:tc>
                  <a:txBody>
                    <a:bodyPr/>
                    <a:lstStyle/>
                    <a:p>
                      <a:pPr algn="l" fontAlgn="base"/>
                      <a:r>
                        <a:rPr lang="es-ES" sz="1050" dirty="0" err="1">
                          <a:effectLst/>
                          <a:latin typeface="+mj-lt"/>
                        </a:rPr>
                        <a:t>Features</a:t>
                      </a:r>
                      <a:r>
                        <a:rPr lang="es-ES" sz="1050" dirty="0">
                          <a:effectLst/>
                          <a:latin typeface="+mj-lt"/>
                        </a:rPr>
                        <a:t> </a:t>
                      </a:r>
                      <a:r>
                        <a:rPr lang="es-ES" sz="1050" dirty="0" err="1">
                          <a:effectLst/>
                          <a:latin typeface="+mj-lt"/>
                        </a:rPr>
                        <a:t>predicted</a:t>
                      </a:r>
                      <a:r>
                        <a:rPr lang="es-ES" sz="1050" dirty="0">
                          <a:effectLst/>
                          <a:latin typeface="+mj-lt"/>
                        </a:rPr>
                        <a:t> </a:t>
                      </a:r>
                      <a:endParaRPr lang="es-ES" sz="1050" b="1" dirty="0">
                        <a:effectLst/>
                        <a:latin typeface="+mj-lt"/>
                      </a:endParaRPr>
                    </a:p>
                  </a:txBody>
                  <a:tcPr marL="68580" marR="68580" marT="34290" marB="34290" anchor="ctr"/>
                </a:tc>
                <a:extLst>
                  <a:ext uri="{0D108BD9-81ED-4DB2-BD59-A6C34878D82A}">
                    <a16:rowId xmlns:a16="http://schemas.microsoft.com/office/drawing/2014/main" val="3655812326"/>
                  </a:ext>
                </a:extLst>
              </a:tr>
              <a:tr h="229598">
                <a:tc>
                  <a:txBody>
                    <a:bodyPr/>
                    <a:lstStyle/>
                    <a:p>
                      <a:pPr algn="l" fontAlgn="base"/>
                      <a:r>
                        <a:rPr lang="es-ES" sz="1050" dirty="0" err="1">
                          <a:effectLst/>
                          <a:latin typeface="+mj-lt"/>
                        </a:rPr>
                        <a:t>Prodigal</a:t>
                      </a:r>
                      <a:r>
                        <a:rPr lang="es-ES" sz="1050" dirty="0">
                          <a:effectLst/>
                          <a:latin typeface="+mj-lt"/>
                        </a:rPr>
                        <a:t> ( </a:t>
                      </a:r>
                      <a:r>
                        <a:rPr lang="es-ES" sz="900" u="none" strike="noStrike" dirty="0">
                          <a:effectLst/>
                          <a:latin typeface="+mj-lt"/>
                        </a:rPr>
                        <a:t>Hyatt 2010</a:t>
                      </a:r>
                      <a:r>
                        <a:rPr lang="es-ES" sz="1050" dirty="0">
                          <a:effectLst/>
                          <a:latin typeface="+mj-lt"/>
                        </a:rPr>
                        <a:t> )  </a:t>
                      </a:r>
                    </a:p>
                  </a:txBody>
                  <a:tcPr marL="68580" marR="68580" marT="34290" marB="34290" anchor="ctr"/>
                </a:tc>
                <a:tc>
                  <a:txBody>
                    <a:bodyPr/>
                    <a:lstStyle/>
                    <a:p>
                      <a:pPr algn="l" fontAlgn="base"/>
                      <a:r>
                        <a:rPr lang="es-ES" sz="1050" dirty="0" err="1">
                          <a:effectLst/>
                          <a:latin typeface="+mj-lt"/>
                        </a:rPr>
                        <a:t>Coding</a:t>
                      </a:r>
                      <a:r>
                        <a:rPr lang="es-ES" sz="1050" dirty="0">
                          <a:effectLst/>
                          <a:latin typeface="+mj-lt"/>
                        </a:rPr>
                        <a:t> </a:t>
                      </a:r>
                      <a:r>
                        <a:rPr lang="es-ES" sz="1050" dirty="0" err="1">
                          <a:effectLst/>
                          <a:latin typeface="+mj-lt"/>
                        </a:rPr>
                        <a:t>sequence</a:t>
                      </a:r>
                      <a:r>
                        <a:rPr lang="es-ES" sz="1050" dirty="0">
                          <a:effectLst/>
                          <a:latin typeface="+mj-lt"/>
                        </a:rPr>
                        <a:t> (CDS) </a:t>
                      </a:r>
                    </a:p>
                  </a:txBody>
                  <a:tcPr marL="68580" marR="68580" marT="34290" marB="34290" anchor="ctr"/>
                </a:tc>
                <a:extLst>
                  <a:ext uri="{0D108BD9-81ED-4DB2-BD59-A6C34878D82A}">
                    <a16:rowId xmlns:a16="http://schemas.microsoft.com/office/drawing/2014/main" val="1804440389"/>
                  </a:ext>
                </a:extLst>
              </a:tr>
              <a:tr h="390316">
                <a:tc>
                  <a:txBody>
                    <a:bodyPr/>
                    <a:lstStyle/>
                    <a:p>
                      <a:pPr algn="l" fontAlgn="base"/>
                      <a:r>
                        <a:rPr lang="da-DK" sz="1050" dirty="0">
                          <a:effectLst/>
                          <a:latin typeface="+mj-lt"/>
                        </a:rPr>
                        <a:t>RNAmmer (</a:t>
                      </a:r>
                      <a:r>
                        <a:rPr lang="da-DK" sz="900" dirty="0">
                          <a:effectLst/>
                          <a:latin typeface="+mj-lt"/>
                        </a:rPr>
                        <a:t> </a:t>
                      </a:r>
                      <a:r>
                        <a:rPr lang="da-DK" sz="900" u="none" strike="noStrike" dirty="0">
                          <a:effectLst/>
                          <a:latin typeface="+mj-lt"/>
                        </a:rPr>
                        <a:t>Lagesen et al. , 2007</a:t>
                      </a:r>
                      <a:r>
                        <a:rPr lang="da-DK" sz="1050" u="none" strike="noStrike" dirty="0">
                          <a:effectLst/>
                          <a:latin typeface="+mj-lt"/>
                        </a:rPr>
                        <a:t> </a:t>
                      </a:r>
                      <a:r>
                        <a:rPr lang="da-DK" sz="1050" dirty="0">
                          <a:effectLst/>
                          <a:latin typeface="+mj-lt"/>
                        </a:rPr>
                        <a:t>)  </a:t>
                      </a:r>
                    </a:p>
                  </a:txBody>
                  <a:tcPr marL="68580" marR="68580" marT="34290" marB="34290" anchor="ctr"/>
                </a:tc>
                <a:tc>
                  <a:txBody>
                    <a:bodyPr/>
                    <a:lstStyle/>
                    <a:p>
                      <a:pPr algn="l" fontAlgn="base"/>
                      <a:r>
                        <a:rPr lang="es-ES" sz="1050" dirty="0">
                          <a:effectLst/>
                          <a:latin typeface="+mj-lt"/>
                        </a:rPr>
                        <a:t>Ribosomal RNA genes (</a:t>
                      </a:r>
                      <a:r>
                        <a:rPr lang="es-ES" sz="1050" dirty="0" err="1">
                          <a:effectLst/>
                          <a:latin typeface="+mj-lt"/>
                        </a:rPr>
                        <a:t>rRNA</a:t>
                      </a:r>
                      <a:r>
                        <a:rPr lang="es-ES" sz="1050" dirty="0">
                          <a:effectLst/>
                          <a:latin typeface="+mj-lt"/>
                        </a:rPr>
                        <a:t>) </a:t>
                      </a:r>
                    </a:p>
                  </a:txBody>
                  <a:tcPr marL="68580" marR="68580" marT="34290" marB="34290" anchor="ctr"/>
                </a:tc>
                <a:extLst>
                  <a:ext uri="{0D108BD9-81ED-4DB2-BD59-A6C34878D82A}">
                    <a16:rowId xmlns:a16="http://schemas.microsoft.com/office/drawing/2014/main" val="231661960"/>
                  </a:ext>
                </a:extLst>
              </a:tr>
              <a:tr h="229598">
                <a:tc>
                  <a:txBody>
                    <a:bodyPr/>
                    <a:lstStyle/>
                    <a:p>
                      <a:pPr algn="l" fontAlgn="base"/>
                      <a:r>
                        <a:rPr lang="en-US" sz="1050" dirty="0">
                          <a:effectLst/>
                          <a:latin typeface="+mj-lt"/>
                        </a:rPr>
                        <a:t>Aragorn ( </a:t>
                      </a:r>
                      <a:r>
                        <a:rPr lang="en-US" sz="800" u="none" strike="noStrike" dirty="0" err="1">
                          <a:effectLst/>
                          <a:latin typeface="+mj-lt"/>
                        </a:rPr>
                        <a:t>Laslett</a:t>
                      </a:r>
                      <a:r>
                        <a:rPr lang="en-US" sz="800" u="none" strike="noStrike" dirty="0">
                          <a:effectLst/>
                          <a:latin typeface="+mj-lt"/>
                        </a:rPr>
                        <a:t> and </a:t>
                      </a:r>
                      <a:r>
                        <a:rPr lang="en-US" sz="800" u="none" strike="noStrike" dirty="0" err="1">
                          <a:effectLst/>
                          <a:latin typeface="+mj-lt"/>
                        </a:rPr>
                        <a:t>Canback</a:t>
                      </a:r>
                      <a:r>
                        <a:rPr lang="en-US" sz="800" u="none" strike="noStrike" dirty="0">
                          <a:effectLst/>
                          <a:latin typeface="+mj-lt"/>
                        </a:rPr>
                        <a:t>, 2004</a:t>
                      </a:r>
                      <a:r>
                        <a:rPr lang="en-US" sz="1050" dirty="0">
                          <a:effectLst/>
                          <a:latin typeface="+mj-lt"/>
                        </a:rPr>
                        <a:t> )  </a:t>
                      </a:r>
                    </a:p>
                  </a:txBody>
                  <a:tcPr marL="68580" marR="68580" marT="34290" marB="34290" anchor="ctr"/>
                </a:tc>
                <a:tc>
                  <a:txBody>
                    <a:bodyPr/>
                    <a:lstStyle/>
                    <a:p>
                      <a:pPr algn="l" fontAlgn="base"/>
                      <a:r>
                        <a:rPr lang="es-ES" sz="1050" dirty="0">
                          <a:effectLst/>
                          <a:latin typeface="+mj-lt"/>
                        </a:rPr>
                        <a:t>Transfer RNA genes </a:t>
                      </a:r>
                    </a:p>
                  </a:txBody>
                  <a:tcPr marL="68580" marR="68580" marT="34290" marB="34290" anchor="ctr"/>
                </a:tc>
                <a:extLst>
                  <a:ext uri="{0D108BD9-81ED-4DB2-BD59-A6C34878D82A}">
                    <a16:rowId xmlns:a16="http://schemas.microsoft.com/office/drawing/2014/main" val="3700853769"/>
                  </a:ext>
                </a:extLst>
              </a:tr>
              <a:tr h="229598">
                <a:tc>
                  <a:txBody>
                    <a:bodyPr/>
                    <a:lstStyle/>
                    <a:p>
                      <a:pPr algn="l" fontAlgn="base"/>
                      <a:r>
                        <a:rPr lang="da-DK" sz="1050" dirty="0">
                          <a:effectLst/>
                          <a:latin typeface="+mj-lt"/>
                        </a:rPr>
                        <a:t>SignalP ( </a:t>
                      </a:r>
                      <a:r>
                        <a:rPr lang="da-DK" sz="900" u="none" strike="noStrike" dirty="0">
                          <a:effectLst/>
                          <a:latin typeface="+mj-lt"/>
                        </a:rPr>
                        <a:t>Petersen et al. , 2011</a:t>
                      </a:r>
                      <a:r>
                        <a:rPr lang="da-DK" sz="1050" u="none" strike="noStrike" dirty="0">
                          <a:effectLst/>
                          <a:latin typeface="+mj-lt"/>
                        </a:rPr>
                        <a:t> </a:t>
                      </a:r>
                      <a:r>
                        <a:rPr lang="da-DK" sz="1050" dirty="0">
                          <a:effectLst/>
                          <a:latin typeface="+mj-lt"/>
                        </a:rPr>
                        <a:t>)  </a:t>
                      </a:r>
                    </a:p>
                  </a:txBody>
                  <a:tcPr marL="68580" marR="68580" marT="34290" marB="34290" anchor="ctr"/>
                </a:tc>
                <a:tc>
                  <a:txBody>
                    <a:bodyPr/>
                    <a:lstStyle/>
                    <a:p>
                      <a:pPr algn="l" fontAlgn="base"/>
                      <a:r>
                        <a:rPr lang="es-ES" sz="1050" dirty="0" err="1">
                          <a:effectLst/>
                          <a:latin typeface="+mj-lt"/>
                        </a:rPr>
                        <a:t>Signal</a:t>
                      </a:r>
                      <a:r>
                        <a:rPr lang="es-ES" sz="1050" dirty="0">
                          <a:effectLst/>
                          <a:latin typeface="+mj-lt"/>
                        </a:rPr>
                        <a:t> leader </a:t>
                      </a:r>
                      <a:r>
                        <a:rPr lang="es-ES" sz="1050" dirty="0" err="1">
                          <a:effectLst/>
                          <a:latin typeface="+mj-lt"/>
                        </a:rPr>
                        <a:t>peptides</a:t>
                      </a:r>
                      <a:r>
                        <a:rPr lang="es-ES" sz="1050" dirty="0">
                          <a:effectLst/>
                          <a:latin typeface="+mj-lt"/>
                        </a:rPr>
                        <a:t> </a:t>
                      </a:r>
                    </a:p>
                  </a:txBody>
                  <a:tcPr marL="68580" marR="68580" marT="34290" marB="34290" anchor="ctr"/>
                </a:tc>
                <a:extLst>
                  <a:ext uri="{0D108BD9-81ED-4DB2-BD59-A6C34878D82A}">
                    <a16:rowId xmlns:a16="http://schemas.microsoft.com/office/drawing/2014/main" val="1371314076"/>
                  </a:ext>
                </a:extLst>
              </a:tr>
              <a:tr h="229598">
                <a:tc>
                  <a:txBody>
                    <a:bodyPr/>
                    <a:lstStyle/>
                    <a:p>
                      <a:pPr algn="l" fontAlgn="base"/>
                      <a:r>
                        <a:rPr lang="en-US" sz="1050" dirty="0">
                          <a:effectLst/>
                          <a:latin typeface="+mj-lt"/>
                        </a:rPr>
                        <a:t>Infernal ( </a:t>
                      </a:r>
                      <a:r>
                        <a:rPr lang="en-US" sz="900" u="none" strike="noStrike" dirty="0">
                          <a:effectLst/>
                          <a:latin typeface="+mj-lt"/>
                        </a:rPr>
                        <a:t>Kolbe and Eddy, 2011</a:t>
                      </a:r>
                      <a:r>
                        <a:rPr lang="en-US" sz="1050" dirty="0">
                          <a:effectLst/>
                          <a:latin typeface="+mj-lt"/>
                        </a:rPr>
                        <a:t> )  </a:t>
                      </a:r>
                    </a:p>
                  </a:txBody>
                  <a:tcPr marL="68580" marR="68580" marT="34290" marB="34290" anchor="ctr"/>
                </a:tc>
                <a:tc>
                  <a:txBody>
                    <a:bodyPr/>
                    <a:lstStyle/>
                    <a:p>
                      <a:pPr algn="l" fontAlgn="base"/>
                      <a:r>
                        <a:rPr lang="es-ES" sz="1050" dirty="0">
                          <a:effectLst/>
                          <a:latin typeface="+mj-lt"/>
                        </a:rPr>
                        <a:t>Non-</a:t>
                      </a:r>
                      <a:r>
                        <a:rPr lang="es-ES" sz="1050" dirty="0" err="1">
                          <a:effectLst/>
                          <a:latin typeface="+mj-lt"/>
                        </a:rPr>
                        <a:t>coding</a:t>
                      </a:r>
                      <a:r>
                        <a:rPr lang="es-ES" sz="1050" dirty="0">
                          <a:effectLst/>
                          <a:latin typeface="+mj-lt"/>
                        </a:rPr>
                        <a:t> RNA </a:t>
                      </a:r>
                    </a:p>
                  </a:txBody>
                  <a:tcPr marL="68580" marR="68580" marT="34290" marB="34290" anchor="ctr"/>
                </a:tc>
                <a:extLst>
                  <a:ext uri="{0D108BD9-81ED-4DB2-BD59-A6C34878D82A}">
                    <a16:rowId xmlns:a16="http://schemas.microsoft.com/office/drawing/2014/main" val="3171418272"/>
                  </a:ext>
                </a:extLst>
              </a:tr>
              <a:tr h="229598">
                <a:tc>
                  <a:txBody>
                    <a:bodyPr/>
                    <a:lstStyle/>
                    <a:p>
                      <a:pPr algn="l" fontAlgn="base"/>
                      <a:endParaRPr lang="en-US" sz="1050" dirty="0">
                        <a:effectLst/>
                        <a:latin typeface="+mj-lt"/>
                      </a:endParaRPr>
                    </a:p>
                  </a:txBody>
                  <a:tcPr marL="68580" marR="68580" marT="34290" marB="34290" anchor="ctr"/>
                </a:tc>
                <a:tc>
                  <a:txBody>
                    <a:bodyPr/>
                    <a:lstStyle/>
                    <a:p>
                      <a:pPr algn="l" fontAlgn="base"/>
                      <a:endParaRPr lang="es-ES" sz="1050" dirty="0">
                        <a:effectLst/>
                        <a:latin typeface="+mj-lt"/>
                      </a:endParaRPr>
                    </a:p>
                  </a:txBody>
                  <a:tcPr marL="68580" marR="68580" marT="34290" marB="34290" anchor="ctr"/>
                </a:tc>
                <a:extLst>
                  <a:ext uri="{0D108BD9-81ED-4DB2-BD59-A6C34878D82A}">
                    <a16:rowId xmlns:a16="http://schemas.microsoft.com/office/drawing/2014/main" val="1346748864"/>
                  </a:ext>
                </a:extLst>
              </a:tr>
              <a:tr h="229598">
                <a:tc>
                  <a:txBody>
                    <a:bodyPr/>
                    <a:lstStyle/>
                    <a:p>
                      <a:pPr algn="l" fontAlgn="base"/>
                      <a:r>
                        <a:rPr lang="en-US" sz="1050" dirty="0">
                          <a:effectLst/>
                          <a:latin typeface="+mj-lt"/>
                        </a:rPr>
                        <a:t>BLAST+ </a:t>
                      </a:r>
                      <a:r>
                        <a:rPr lang="es-ES" sz="1050" b="0" i="0" kern="1200" dirty="0">
                          <a:solidFill>
                            <a:schemeClr val="tx1"/>
                          </a:solidFill>
                          <a:effectLst/>
                          <a:latin typeface="+mj-lt"/>
                          <a:ea typeface="+mn-ea"/>
                          <a:cs typeface="+mn-cs"/>
                        </a:rPr>
                        <a:t>( </a:t>
                      </a:r>
                      <a:r>
                        <a:rPr lang="es-ES" sz="900" b="0" i="0" u="none" strike="noStrike" kern="1200" dirty="0">
                          <a:solidFill>
                            <a:schemeClr val="tx1"/>
                          </a:solidFill>
                          <a:effectLst/>
                          <a:latin typeface="+mj-lt"/>
                          <a:ea typeface="+mn-ea"/>
                          <a:cs typeface="+mn-cs"/>
                        </a:rPr>
                        <a:t>Camacho </a:t>
                      </a:r>
                      <a:r>
                        <a:rPr lang="es-ES" sz="900" b="0" i="1" u="none" strike="noStrike" kern="1200" dirty="0">
                          <a:solidFill>
                            <a:schemeClr val="tx1"/>
                          </a:solidFill>
                          <a:effectLst/>
                          <a:latin typeface="+mj-lt"/>
                          <a:ea typeface="+mn-ea"/>
                          <a:cs typeface="+mn-cs"/>
                        </a:rPr>
                        <a:t>et al.</a:t>
                      </a:r>
                      <a:r>
                        <a:rPr lang="es-ES" sz="900" b="0" i="0" u="none" strike="noStrike" kern="1200" dirty="0">
                          <a:solidFill>
                            <a:schemeClr val="tx1"/>
                          </a:solidFill>
                          <a:effectLst/>
                          <a:latin typeface="+mj-lt"/>
                          <a:ea typeface="+mn-ea"/>
                          <a:cs typeface="+mn-cs"/>
                        </a:rPr>
                        <a:t> , 2009</a:t>
                      </a:r>
                      <a:r>
                        <a:rPr lang="es-ES" sz="1050" b="0" i="0" u="none" strike="noStrike" kern="1200" dirty="0">
                          <a:solidFill>
                            <a:schemeClr val="tx1"/>
                          </a:solidFill>
                          <a:effectLst/>
                          <a:latin typeface="+mj-lt"/>
                          <a:ea typeface="+mn-ea"/>
                          <a:cs typeface="+mn-cs"/>
                        </a:rPr>
                        <a:t> </a:t>
                      </a:r>
                      <a:r>
                        <a:rPr lang="es-ES" sz="1050" b="0" i="0" kern="1200" dirty="0">
                          <a:solidFill>
                            <a:schemeClr val="tx1"/>
                          </a:solidFill>
                          <a:effectLst/>
                          <a:latin typeface="+mj-lt"/>
                          <a:ea typeface="+mn-ea"/>
                          <a:cs typeface="+mn-cs"/>
                        </a:rPr>
                        <a:t>)</a:t>
                      </a:r>
                      <a:endParaRPr lang="en-US" sz="1050" dirty="0">
                        <a:effectLst/>
                        <a:latin typeface="+mj-lt"/>
                      </a:endParaRPr>
                    </a:p>
                  </a:txBody>
                  <a:tcPr marL="68580" marR="68580" marT="34290" marB="34290" anchor="ctr"/>
                </a:tc>
                <a:tc>
                  <a:txBody>
                    <a:bodyPr/>
                    <a:lstStyle/>
                    <a:p>
                      <a:pPr algn="l" fontAlgn="base"/>
                      <a:r>
                        <a:rPr lang="es-ES" sz="1050" dirty="0" err="1">
                          <a:effectLst/>
                          <a:latin typeface="+mj-lt"/>
                        </a:rPr>
                        <a:t>Specific</a:t>
                      </a:r>
                      <a:r>
                        <a:rPr lang="es-ES" sz="1050" dirty="0">
                          <a:effectLst/>
                          <a:latin typeface="+mj-lt"/>
                        </a:rPr>
                        <a:t> </a:t>
                      </a:r>
                      <a:r>
                        <a:rPr lang="es-ES" sz="1050" dirty="0" err="1">
                          <a:effectLst/>
                          <a:latin typeface="+mj-lt"/>
                        </a:rPr>
                        <a:t>function</a:t>
                      </a:r>
                      <a:r>
                        <a:rPr lang="es-ES" sz="1050" dirty="0">
                          <a:effectLst/>
                          <a:latin typeface="+mj-lt"/>
                        </a:rPr>
                        <a:t> </a:t>
                      </a:r>
                      <a:r>
                        <a:rPr lang="es-ES" sz="1050" dirty="0" err="1">
                          <a:effectLst/>
                          <a:latin typeface="+mj-lt"/>
                        </a:rPr>
                        <a:t>or</a:t>
                      </a:r>
                      <a:r>
                        <a:rPr lang="es-ES" sz="1050" dirty="0">
                          <a:effectLst/>
                          <a:latin typeface="+mj-lt"/>
                        </a:rPr>
                        <a:t> </a:t>
                      </a:r>
                      <a:r>
                        <a:rPr lang="es-ES" sz="1050" dirty="0" err="1">
                          <a:effectLst/>
                          <a:latin typeface="+mj-lt"/>
                        </a:rPr>
                        <a:t>name</a:t>
                      </a:r>
                      <a:endParaRPr lang="es-ES" sz="1050" dirty="0">
                        <a:effectLst/>
                        <a:latin typeface="+mj-lt"/>
                      </a:endParaRPr>
                    </a:p>
                  </a:txBody>
                  <a:tcPr marL="68580" marR="68580" marT="34290" marB="34290" anchor="ctr"/>
                </a:tc>
                <a:extLst>
                  <a:ext uri="{0D108BD9-81ED-4DB2-BD59-A6C34878D82A}">
                    <a16:rowId xmlns:a16="http://schemas.microsoft.com/office/drawing/2014/main" val="954037447"/>
                  </a:ext>
                </a:extLst>
              </a:tr>
              <a:tr h="229598">
                <a:tc>
                  <a:txBody>
                    <a:bodyPr/>
                    <a:lstStyle/>
                    <a:p>
                      <a:pPr algn="l" fontAlgn="base"/>
                      <a:endParaRPr lang="en-US" sz="1050" dirty="0">
                        <a:effectLst/>
                        <a:latin typeface="+mj-lt"/>
                      </a:endParaRPr>
                    </a:p>
                  </a:txBody>
                  <a:tcPr marL="68580" marR="68580" marT="34290" marB="34290" anchor="ctr"/>
                </a:tc>
                <a:tc>
                  <a:txBody>
                    <a:bodyPr/>
                    <a:lstStyle/>
                    <a:p>
                      <a:pPr algn="l" fontAlgn="base"/>
                      <a:r>
                        <a:rPr lang="es-ES" sz="1050" dirty="0">
                          <a:effectLst/>
                          <a:latin typeface="+mj-lt"/>
                        </a:rPr>
                        <a:t>Personal </a:t>
                      </a:r>
                      <a:r>
                        <a:rPr lang="es-ES" sz="1050" dirty="0" err="1">
                          <a:effectLst/>
                          <a:latin typeface="+mj-lt"/>
                        </a:rPr>
                        <a:t>database</a:t>
                      </a:r>
                      <a:endParaRPr lang="es-ES" sz="1050" dirty="0">
                        <a:effectLst/>
                        <a:latin typeface="+mj-lt"/>
                      </a:endParaRPr>
                    </a:p>
                  </a:txBody>
                  <a:tcPr marL="68580" marR="68580" marT="34290" marB="34290" anchor="ctr"/>
                </a:tc>
                <a:extLst>
                  <a:ext uri="{0D108BD9-81ED-4DB2-BD59-A6C34878D82A}">
                    <a16:rowId xmlns:a16="http://schemas.microsoft.com/office/drawing/2014/main" val="3887259341"/>
                  </a:ext>
                </a:extLst>
              </a:tr>
            </a:tbl>
          </a:graphicData>
        </a:graphic>
      </p:graphicFrame>
      <p:sp>
        <p:nvSpPr>
          <p:cNvPr id="2" name="Date Placeholder 1">
            <a:extLst>
              <a:ext uri="{FF2B5EF4-FFF2-40B4-BE49-F238E27FC236}">
                <a16:creationId xmlns:a16="http://schemas.microsoft.com/office/drawing/2014/main" id="{345CBB48-6868-413D-8727-7CE8B70099BC}"/>
              </a:ext>
            </a:extLst>
          </p:cNvPr>
          <p:cNvSpPr>
            <a:spLocks noGrp="1"/>
          </p:cNvSpPr>
          <p:nvPr>
            <p:ph type="dt" sz="half" idx="10"/>
          </p:nvPr>
        </p:nvSpPr>
        <p:spPr/>
        <p:txBody>
          <a:bodyPr/>
          <a:lstStyle/>
          <a:p>
            <a:r>
              <a:rPr lang="es-ES" smtClean="0"/>
              <a:t>28/10/2022</a:t>
            </a:r>
            <a:endParaRPr lang="en-GB"/>
          </a:p>
        </p:txBody>
      </p:sp>
      <p:sp>
        <p:nvSpPr>
          <p:cNvPr id="8" name="Slide Number Placeholder 7">
            <a:extLst>
              <a:ext uri="{FF2B5EF4-FFF2-40B4-BE49-F238E27FC236}">
                <a16:creationId xmlns:a16="http://schemas.microsoft.com/office/drawing/2014/main" id="{C0A60361-FBA2-4122-AAB9-025E5C419F4C}"/>
              </a:ext>
            </a:extLst>
          </p:cNvPr>
          <p:cNvSpPr>
            <a:spLocks noGrp="1"/>
          </p:cNvSpPr>
          <p:nvPr>
            <p:ph type="sldNum" sz="quarter" idx="12"/>
          </p:nvPr>
        </p:nvSpPr>
        <p:spPr/>
        <p:txBody>
          <a:bodyPr/>
          <a:lstStyle/>
          <a:p>
            <a:fld id="{BB7EACC9-4C9F-416D-B6F1-6FC3E84E4E00}" type="slidenum">
              <a:rPr lang="en-GB" smtClean="0"/>
              <a:t>16</a:t>
            </a:fld>
            <a:endParaRPr lang="en-GB" dirty="0"/>
          </a:p>
        </p:txBody>
      </p:sp>
      <p:sp>
        <p:nvSpPr>
          <p:cNvPr id="3" name="Title 2">
            <a:extLst>
              <a:ext uri="{FF2B5EF4-FFF2-40B4-BE49-F238E27FC236}">
                <a16:creationId xmlns:a16="http://schemas.microsoft.com/office/drawing/2014/main" id="{26B57A29-1CD4-4DFE-A8B4-FB953EA18D66}"/>
              </a:ext>
            </a:extLst>
          </p:cNvPr>
          <p:cNvSpPr>
            <a:spLocks noGrp="1"/>
          </p:cNvSpPr>
          <p:nvPr>
            <p:ph type="title"/>
          </p:nvPr>
        </p:nvSpPr>
        <p:spPr>
          <a:xfrm>
            <a:off x="263352" y="642470"/>
            <a:ext cx="10972800" cy="792088"/>
          </a:xfrm>
        </p:spPr>
        <p:txBody>
          <a:bodyPr/>
          <a:lstStyle/>
          <a:p>
            <a:r>
              <a:rPr lang="es-ES" dirty="0" err="1">
                <a:solidFill>
                  <a:srgbClr val="1F497D"/>
                </a:solidFill>
              </a:rPr>
              <a:t>Automatic</a:t>
            </a:r>
            <a:r>
              <a:rPr lang="es-ES" dirty="0">
                <a:solidFill>
                  <a:srgbClr val="1F497D"/>
                </a:solidFill>
              </a:rPr>
              <a:t> </a:t>
            </a:r>
            <a:r>
              <a:rPr lang="es-ES" dirty="0" err="1">
                <a:solidFill>
                  <a:srgbClr val="1F497D"/>
                </a:solidFill>
              </a:rPr>
              <a:t>annotation</a:t>
            </a:r>
            <a:r>
              <a:rPr lang="es-ES" dirty="0">
                <a:solidFill>
                  <a:srgbClr val="1F497D"/>
                </a:solidFill>
              </a:rPr>
              <a:t>: </a:t>
            </a:r>
            <a:r>
              <a:rPr lang="es-ES" dirty="0" err="1" smtClean="0">
                <a:solidFill>
                  <a:srgbClr val="1F497D"/>
                </a:solidFill>
              </a:rPr>
              <a:t>Prokka</a:t>
            </a:r>
            <a:r>
              <a:rPr lang="es-ES" dirty="0" smtClean="0">
                <a:solidFill>
                  <a:srgbClr val="1F497D"/>
                </a:solidFill>
              </a:rPr>
              <a:t> (Rapid </a:t>
            </a:r>
            <a:r>
              <a:rPr lang="es-ES" dirty="0" err="1" smtClean="0">
                <a:solidFill>
                  <a:srgbClr val="1F497D"/>
                </a:solidFill>
              </a:rPr>
              <a:t>prokaryotic</a:t>
            </a:r>
            <a:r>
              <a:rPr lang="es-ES" dirty="0" smtClean="0">
                <a:solidFill>
                  <a:srgbClr val="1F497D"/>
                </a:solidFill>
              </a:rPr>
              <a:t> </a:t>
            </a:r>
            <a:r>
              <a:rPr lang="es-ES" dirty="0" err="1" smtClean="0">
                <a:solidFill>
                  <a:srgbClr val="1F497D"/>
                </a:solidFill>
              </a:rPr>
              <a:t>genome</a:t>
            </a:r>
            <a:r>
              <a:rPr lang="es-ES" dirty="0" smtClean="0">
                <a:solidFill>
                  <a:srgbClr val="1F497D"/>
                </a:solidFill>
              </a:rPr>
              <a:t> </a:t>
            </a:r>
            <a:r>
              <a:rPr lang="es-ES" dirty="0" err="1" smtClean="0">
                <a:solidFill>
                  <a:srgbClr val="1F497D"/>
                </a:solidFill>
              </a:rPr>
              <a:t>annotation</a:t>
            </a:r>
            <a:r>
              <a:rPr lang="es-ES" dirty="0" smtClean="0">
                <a:solidFill>
                  <a:srgbClr val="1F497D"/>
                </a:solidFill>
              </a:rPr>
              <a:t>)</a:t>
            </a:r>
            <a:endParaRPr lang="en-GB" dirty="0"/>
          </a:p>
        </p:txBody>
      </p:sp>
      <p:sp>
        <p:nvSpPr>
          <p:cNvPr id="10" name="Footer Placeholder 9">
            <a:extLst>
              <a:ext uri="{FF2B5EF4-FFF2-40B4-BE49-F238E27FC236}">
                <a16:creationId xmlns:a16="http://schemas.microsoft.com/office/drawing/2014/main" id="{9EF2D903-CF8A-4E28-A718-00DA78D75AC8}"/>
              </a:ext>
            </a:extLst>
          </p:cNvPr>
          <p:cNvSpPr>
            <a:spLocks noGrp="1"/>
          </p:cNvSpPr>
          <p:nvPr>
            <p:ph type="ftr" sz="quarter" idx="11"/>
          </p:nvPr>
        </p:nvSpPr>
        <p:spPr/>
        <p:txBody>
          <a:bodyPr/>
          <a:lstStyle/>
          <a:p>
            <a:r>
              <a:rPr lang="es-ES_tradnl"/>
              <a:t>Secuenciación de genomas  bacterianos: herramientas y aplicaciones</a:t>
            </a:r>
            <a:endParaRPr lang="es-ES" dirty="0"/>
          </a:p>
        </p:txBody>
      </p:sp>
      <p:pic>
        <p:nvPicPr>
          <p:cNvPr id="11" name="Picture 10">
            <a:extLst>
              <a:ext uri="{FF2B5EF4-FFF2-40B4-BE49-F238E27FC236}">
                <a16:creationId xmlns:a16="http://schemas.microsoft.com/office/drawing/2014/main" id="{20C20520-54D5-473A-A7DE-1A80723B90F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087888" y="2388757"/>
            <a:ext cx="5491259" cy="2704853"/>
          </a:xfrm>
          <a:prstGeom prst="rect">
            <a:avLst/>
          </a:prstGeom>
        </p:spPr>
      </p:pic>
      <p:sp>
        <p:nvSpPr>
          <p:cNvPr id="12" name="TextBox 11">
            <a:extLst>
              <a:ext uri="{FF2B5EF4-FFF2-40B4-BE49-F238E27FC236}">
                <a16:creationId xmlns:a16="http://schemas.microsoft.com/office/drawing/2014/main" id="{29542738-BF10-40CC-9B06-8C5A2CA4B3D3}"/>
              </a:ext>
            </a:extLst>
          </p:cNvPr>
          <p:cNvSpPr txBox="1"/>
          <p:nvPr/>
        </p:nvSpPr>
        <p:spPr>
          <a:xfrm>
            <a:off x="9209011" y="5373216"/>
            <a:ext cx="2373389" cy="738664"/>
          </a:xfrm>
          <a:prstGeom prst="rect">
            <a:avLst/>
          </a:prstGeom>
          <a:noFill/>
        </p:spPr>
        <p:txBody>
          <a:bodyPr wrap="square" rtlCol="0">
            <a:spAutoFit/>
          </a:bodyPr>
          <a:lstStyle/>
          <a:p>
            <a:r>
              <a:rPr lang="en-GB" sz="1050" dirty="0">
                <a:solidFill>
                  <a:schemeClr val="bg2">
                    <a:lumMod val="25000"/>
                  </a:schemeClr>
                </a:solidFill>
              </a:rPr>
              <a:t>https://galaxyproject.github.io/training-material/topics/genome-annotation/tutorials/annotation-with-prokka/slides.html#8</a:t>
            </a:r>
          </a:p>
        </p:txBody>
      </p:sp>
      <p:sp>
        <p:nvSpPr>
          <p:cNvPr id="5" name="CuadroTexto 4"/>
          <p:cNvSpPr txBox="1"/>
          <p:nvPr/>
        </p:nvSpPr>
        <p:spPr>
          <a:xfrm>
            <a:off x="8577261" y="1124653"/>
            <a:ext cx="3165478" cy="369332"/>
          </a:xfrm>
          <a:prstGeom prst="rect">
            <a:avLst/>
          </a:prstGeom>
          <a:noFill/>
        </p:spPr>
        <p:txBody>
          <a:bodyPr wrap="square" rtlCol="0">
            <a:spAutoFit/>
          </a:bodyPr>
          <a:lstStyle/>
          <a:p>
            <a:r>
              <a:rPr lang="es-ES" dirty="0" err="1" smtClean="0"/>
              <a:t>Seeman</a:t>
            </a:r>
            <a:r>
              <a:rPr lang="es-ES" dirty="0" smtClean="0"/>
              <a:t>, </a:t>
            </a:r>
            <a:r>
              <a:rPr lang="es-ES" dirty="0" err="1" smtClean="0"/>
              <a:t>Bioinformatics</a:t>
            </a:r>
            <a:r>
              <a:rPr lang="es-ES" dirty="0" smtClean="0"/>
              <a:t> 2014</a:t>
            </a:r>
            <a:endParaRPr lang="es-ES" dirty="0"/>
          </a:p>
        </p:txBody>
      </p:sp>
    </p:spTree>
    <p:extLst>
      <p:ext uri="{BB962C8B-B14F-4D97-AF65-F5344CB8AC3E}">
        <p14:creationId xmlns:p14="http://schemas.microsoft.com/office/powerpoint/2010/main" val="18596056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solidFill>
                  <a:srgbClr val="1F497D"/>
                </a:solidFill>
              </a:rPr>
              <a:t>Automatic</a:t>
            </a:r>
            <a:r>
              <a:rPr lang="es-ES" dirty="0">
                <a:solidFill>
                  <a:srgbClr val="1F497D"/>
                </a:solidFill>
              </a:rPr>
              <a:t> </a:t>
            </a:r>
            <a:r>
              <a:rPr lang="es-ES" dirty="0" err="1">
                <a:solidFill>
                  <a:srgbClr val="1F497D"/>
                </a:solidFill>
              </a:rPr>
              <a:t>annotation</a:t>
            </a:r>
            <a:r>
              <a:rPr lang="es-ES" dirty="0">
                <a:solidFill>
                  <a:srgbClr val="1F497D"/>
                </a:solidFill>
              </a:rPr>
              <a:t>: </a:t>
            </a:r>
            <a:r>
              <a:rPr lang="es-ES" dirty="0" err="1">
                <a:solidFill>
                  <a:srgbClr val="1F497D"/>
                </a:solidFill>
              </a:rPr>
              <a:t>Prokka</a:t>
            </a:r>
            <a:endParaRPr lang="es-ES" dirty="0"/>
          </a:p>
        </p:txBody>
      </p:sp>
      <p:sp>
        <p:nvSpPr>
          <p:cNvPr id="4" name="Marcador de fecha 3"/>
          <p:cNvSpPr>
            <a:spLocks noGrp="1"/>
          </p:cNvSpPr>
          <p:nvPr>
            <p:ph type="dt" sz="half" idx="10"/>
          </p:nvPr>
        </p:nvSpPr>
        <p:spPr/>
        <p:txBody>
          <a:bodyPr/>
          <a:lstStyle/>
          <a:p>
            <a:r>
              <a:rPr lang="es-ES" smtClean="0"/>
              <a:t>28/10/2022</a:t>
            </a:r>
            <a:endParaRPr lang="es-ES"/>
          </a:p>
        </p:txBody>
      </p:sp>
      <p:sp>
        <p:nvSpPr>
          <p:cNvPr id="5" name="Marcador de pie de página 4"/>
          <p:cNvSpPr>
            <a:spLocks noGrp="1"/>
          </p:cNvSpPr>
          <p:nvPr>
            <p:ph type="ftr" sz="quarter" idx="11"/>
          </p:nvPr>
        </p:nvSpPr>
        <p:spPr/>
        <p:txBody>
          <a:bodyPr/>
          <a:lstStyle/>
          <a:p>
            <a:r>
              <a:rPr lang="es-ES_tradnl" smtClean="0"/>
              <a:t>Secuenciación de genomas  bacterianos: herramientas y aplicaciones</a:t>
            </a:r>
            <a:endParaRPr lang="es-ES" dirty="0"/>
          </a:p>
        </p:txBody>
      </p:sp>
      <p:sp>
        <p:nvSpPr>
          <p:cNvPr id="6" name="Marcador de número de diapositiva 5"/>
          <p:cNvSpPr>
            <a:spLocks noGrp="1"/>
          </p:cNvSpPr>
          <p:nvPr>
            <p:ph type="sldNum" sz="quarter" idx="12"/>
          </p:nvPr>
        </p:nvSpPr>
        <p:spPr/>
        <p:txBody>
          <a:bodyPr/>
          <a:lstStyle/>
          <a:p>
            <a:fld id="{DD18BE11-CAC0-41C0-BEC2-9926CE80C6A6}" type="slidenum">
              <a:rPr lang="es-ES" smtClean="0"/>
              <a:t>17</a:t>
            </a:fld>
            <a:endParaRPr lang="es-ES" dirty="0"/>
          </a:p>
        </p:txBody>
      </p:sp>
      <p:sp>
        <p:nvSpPr>
          <p:cNvPr id="7" name="Rectángulo 6"/>
          <p:cNvSpPr/>
          <p:nvPr/>
        </p:nvSpPr>
        <p:spPr>
          <a:xfrm>
            <a:off x="8904312" y="2251322"/>
            <a:ext cx="2880320" cy="2585323"/>
          </a:xfrm>
          <a:prstGeom prst="rect">
            <a:avLst/>
          </a:prstGeom>
          <a:solidFill>
            <a:schemeClr val="accent6">
              <a:lumMod val="40000"/>
              <a:lumOff val="60000"/>
            </a:schemeClr>
          </a:solidFill>
        </p:spPr>
        <p:txBody>
          <a:bodyPr wrap="square">
            <a:spAutoFit/>
          </a:bodyPr>
          <a:lstStyle/>
          <a:p>
            <a:pPr algn="just"/>
            <a:r>
              <a:rPr lang="en-US" dirty="0" err="1"/>
              <a:t>Prokka</a:t>
            </a:r>
            <a:r>
              <a:rPr lang="en-US" dirty="0"/>
              <a:t> uses this method, but in a hierarchical manner, </a:t>
            </a:r>
            <a:r>
              <a:rPr lang="en-US" dirty="0" smtClean="0"/>
              <a:t>starting with </a:t>
            </a:r>
            <a:r>
              <a:rPr lang="en-US" dirty="0"/>
              <a:t>a </a:t>
            </a:r>
            <a:r>
              <a:rPr lang="en-US" b="1" dirty="0"/>
              <a:t>smaller trustworthy database</a:t>
            </a:r>
            <a:r>
              <a:rPr lang="en-US" dirty="0"/>
              <a:t>, moving to </a:t>
            </a:r>
            <a:r>
              <a:rPr lang="en-US" dirty="0" smtClean="0"/>
              <a:t>medium sized</a:t>
            </a:r>
            <a:endParaRPr lang="en-US" dirty="0"/>
          </a:p>
          <a:p>
            <a:pPr algn="just"/>
            <a:r>
              <a:rPr lang="en-US" dirty="0"/>
              <a:t>but </a:t>
            </a:r>
            <a:r>
              <a:rPr lang="en-US" b="1" dirty="0"/>
              <a:t>domain-specific databases</a:t>
            </a:r>
            <a:r>
              <a:rPr lang="en-US" dirty="0"/>
              <a:t>, and finally to </a:t>
            </a:r>
            <a:r>
              <a:rPr lang="en-US" b="1" dirty="0" smtClean="0"/>
              <a:t>curated models </a:t>
            </a:r>
            <a:r>
              <a:rPr lang="en-US" b="1" dirty="0"/>
              <a:t>of protein families</a:t>
            </a:r>
            <a:endParaRPr lang="es-ES" b="1" dirty="0"/>
          </a:p>
        </p:txBody>
      </p:sp>
      <p:sp>
        <p:nvSpPr>
          <p:cNvPr id="9" name="TextBox 12">
            <a:extLst>
              <a:ext uri="{FF2B5EF4-FFF2-40B4-BE49-F238E27FC236}">
                <a16:creationId xmlns:a16="http://schemas.microsoft.com/office/drawing/2014/main" id="{A02CE2AF-E094-4F3D-8DCF-06386DCBBFE0}"/>
              </a:ext>
            </a:extLst>
          </p:cNvPr>
          <p:cNvSpPr txBox="1"/>
          <p:nvPr/>
        </p:nvSpPr>
        <p:spPr>
          <a:xfrm>
            <a:off x="0" y="2251322"/>
            <a:ext cx="8737600" cy="3108543"/>
          </a:xfrm>
          <a:prstGeom prst="rect">
            <a:avLst/>
          </a:prstGeom>
          <a:noFill/>
        </p:spPr>
        <p:txBody>
          <a:bodyPr wrap="square" rtlCol="0">
            <a:spAutoFit/>
          </a:bodyPr>
          <a:lstStyle/>
          <a:p>
            <a:pPr marL="742950" lvl="1" indent="-285750">
              <a:buFont typeface="Arial" panose="020B0604020202020204" pitchFamily="34" charset="0"/>
              <a:buChar char="•"/>
            </a:pPr>
            <a:r>
              <a:rPr lang="en-GB" sz="2800" dirty="0"/>
              <a:t>Optional </a:t>
            </a:r>
            <a:r>
              <a:rPr lang="en-GB" sz="2800" b="1" dirty="0"/>
              <a:t>user-provided</a:t>
            </a:r>
            <a:r>
              <a:rPr lang="en-GB" sz="2800" dirty="0"/>
              <a:t> set of annotated proteins</a:t>
            </a:r>
          </a:p>
          <a:p>
            <a:pPr marL="742950" lvl="1" indent="-285750">
              <a:buFont typeface="Arial" panose="020B0604020202020204" pitchFamily="34" charset="0"/>
              <a:buChar char="•"/>
            </a:pPr>
            <a:r>
              <a:rPr lang="en-GB" sz="2800" dirty="0"/>
              <a:t>All bacterial proteins in </a:t>
            </a:r>
            <a:r>
              <a:rPr lang="en-GB" sz="2800" b="1" dirty="0" err="1"/>
              <a:t>UniProt</a:t>
            </a:r>
            <a:endParaRPr lang="en-GB" sz="2800" b="1" dirty="0"/>
          </a:p>
          <a:p>
            <a:pPr marL="742950" lvl="1" indent="-285750">
              <a:buFont typeface="Arial" panose="020B0604020202020204" pitchFamily="34" charset="0"/>
              <a:buChar char="•"/>
            </a:pPr>
            <a:r>
              <a:rPr lang="en-GB" sz="2800" dirty="0"/>
              <a:t>All proteins from finished bacterial genomes in </a:t>
            </a:r>
            <a:r>
              <a:rPr lang="en-GB" sz="2800" b="1" dirty="0"/>
              <a:t>RefSeq</a:t>
            </a:r>
          </a:p>
          <a:p>
            <a:pPr marL="742950" lvl="1" indent="-285750">
              <a:buFont typeface="Arial" panose="020B0604020202020204" pitchFamily="34" charset="0"/>
              <a:buChar char="•"/>
            </a:pPr>
            <a:r>
              <a:rPr lang="en-GB" sz="2800" dirty="0"/>
              <a:t>Hidden Markov model profile databases</a:t>
            </a:r>
            <a:r>
              <a:rPr lang="en-GB" sz="2800" b="1" dirty="0"/>
              <a:t>,  </a:t>
            </a:r>
            <a:r>
              <a:rPr lang="en-GB" sz="2800" b="1" dirty="0" err="1"/>
              <a:t>Pfam</a:t>
            </a:r>
            <a:r>
              <a:rPr lang="en-GB" sz="2800" b="1" dirty="0"/>
              <a:t> and TIGRFAMs</a:t>
            </a:r>
          </a:p>
          <a:p>
            <a:pPr marL="742950" lvl="1" indent="-285750">
              <a:buFont typeface="Arial" panose="020B0604020202020204" pitchFamily="34" charset="0"/>
              <a:buChar char="•"/>
            </a:pPr>
            <a:r>
              <a:rPr lang="en-GB" sz="2800" dirty="0"/>
              <a:t>Hypothetical protein</a:t>
            </a:r>
          </a:p>
        </p:txBody>
      </p:sp>
    </p:spTree>
    <p:extLst>
      <p:ext uri="{BB962C8B-B14F-4D97-AF65-F5344CB8AC3E}">
        <p14:creationId xmlns:p14="http://schemas.microsoft.com/office/powerpoint/2010/main" val="19700850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solidFill>
                  <a:srgbClr val="1F497D"/>
                </a:solidFill>
              </a:rPr>
              <a:t>Automatic</a:t>
            </a:r>
            <a:r>
              <a:rPr lang="es-ES" dirty="0">
                <a:solidFill>
                  <a:srgbClr val="1F497D"/>
                </a:solidFill>
              </a:rPr>
              <a:t> </a:t>
            </a:r>
            <a:r>
              <a:rPr lang="es-ES" dirty="0" err="1">
                <a:solidFill>
                  <a:srgbClr val="1F497D"/>
                </a:solidFill>
              </a:rPr>
              <a:t>annotation</a:t>
            </a:r>
            <a:r>
              <a:rPr lang="es-ES" dirty="0">
                <a:solidFill>
                  <a:srgbClr val="1F497D"/>
                </a:solidFill>
              </a:rPr>
              <a:t>: </a:t>
            </a:r>
            <a:r>
              <a:rPr lang="es-ES" dirty="0" err="1">
                <a:solidFill>
                  <a:srgbClr val="1F497D"/>
                </a:solidFill>
              </a:rPr>
              <a:t>Prokka</a:t>
            </a:r>
            <a:endParaRPr lang="es-ES" dirty="0"/>
          </a:p>
        </p:txBody>
      </p:sp>
      <p:sp>
        <p:nvSpPr>
          <p:cNvPr id="3" name="Marcador de contenido 2"/>
          <p:cNvSpPr>
            <a:spLocks noGrp="1"/>
          </p:cNvSpPr>
          <p:nvPr>
            <p:ph idx="1"/>
          </p:nvPr>
        </p:nvSpPr>
        <p:spPr/>
        <p:txBody>
          <a:bodyPr>
            <a:normAutofit lnSpcReduction="10000"/>
          </a:bodyPr>
          <a:lstStyle/>
          <a:p>
            <a:r>
              <a:rPr lang="es-ES" dirty="0" err="1"/>
              <a:t>Facts</a:t>
            </a:r>
            <a:r>
              <a:rPr lang="es-ES" dirty="0"/>
              <a:t> </a:t>
            </a:r>
          </a:p>
          <a:p>
            <a:pPr lvl="1"/>
            <a:r>
              <a:rPr lang="es-ES" dirty="0" err="1" smtClean="0"/>
              <a:t>searching</a:t>
            </a:r>
            <a:r>
              <a:rPr lang="es-ES" dirty="0" smtClean="0"/>
              <a:t> </a:t>
            </a:r>
            <a:r>
              <a:rPr lang="es-ES" dirty="0" err="1"/>
              <a:t>against</a:t>
            </a:r>
            <a:r>
              <a:rPr lang="es-ES" dirty="0"/>
              <a:t> </a:t>
            </a:r>
            <a:r>
              <a:rPr lang="es-ES" dirty="0" err="1"/>
              <a:t>smaller</a:t>
            </a:r>
            <a:r>
              <a:rPr lang="es-ES" dirty="0"/>
              <a:t> </a:t>
            </a:r>
            <a:r>
              <a:rPr lang="es-ES" dirty="0" err="1"/>
              <a:t>databases</a:t>
            </a:r>
            <a:r>
              <a:rPr lang="es-ES" dirty="0"/>
              <a:t> </a:t>
            </a:r>
            <a:r>
              <a:rPr lang="es-ES" dirty="0" err="1"/>
              <a:t>is</a:t>
            </a:r>
            <a:r>
              <a:rPr lang="es-ES" dirty="0"/>
              <a:t> </a:t>
            </a:r>
            <a:r>
              <a:rPr lang="es-ES" dirty="0" err="1" smtClean="0"/>
              <a:t>faster</a:t>
            </a:r>
            <a:endParaRPr lang="es-ES" dirty="0" smtClean="0"/>
          </a:p>
          <a:p>
            <a:pPr lvl="1"/>
            <a:r>
              <a:rPr lang="es-ES" dirty="0" err="1" smtClean="0"/>
              <a:t>searching</a:t>
            </a:r>
            <a:r>
              <a:rPr lang="es-ES" dirty="0" smtClean="0"/>
              <a:t> </a:t>
            </a:r>
            <a:r>
              <a:rPr lang="es-ES" dirty="0" err="1"/>
              <a:t>against</a:t>
            </a:r>
            <a:r>
              <a:rPr lang="es-ES" dirty="0"/>
              <a:t> similar </a:t>
            </a:r>
            <a:r>
              <a:rPr lang="es-ES" dirty="0" err="1"/>
              <a:t>sequences</a:t>
            </a:r>
            <a:r>
              <a:rPr lang="es-ES" dirty="0"/>
              <a:t> </a:t>
            </a:r>
            <a:r>
              <a:rPr lang="es-ES" dirty="0" err="1"/>
              <a:t>is</a:t>
            </a:r>
            <a:r>
              <a:rPr lang="es-ES" dirty="0"/>
              <a:t> </a:t>
            </a:r>
            <a:r>
              <a:rPr lang="es-ES" dirty="0" err="1"/>
              <a:t>faster</a:t>
            </a:r>
            <a:r>
              <a:rPr lang="es-ES" dirty="0"/>
              <a:t> </a:t>
            </a:r>
            <a:endParaRPr lang="es-ES" dirty="0" smtClean="0"/>
          </a:p>
          <a:p>
            <a:r>
              <a:rPr lang="es-ES" dirty="0" smtClean="0"/>
              <a:t>Idea </a:t>
            </a:r>
          </a:p>
          <a:p>
            <a:pPr lvl="1"/>
            <a:r>
              <a:rPr lang="es-ES" dirty="0" err="1" smtClean="0"/>
              <a:t>start</a:t>
            </a:r>
            <a:r>
              <a:rPr lang="es-ES" dirty="0" smtClean="0"/>
              <a:t> </a:t>
            </a:r>
            <a:r>
              <a:rPr lang="es-ES" dirty="0" err="1"/>
              <a:t>with</a:t>
            </a:r>
            <a:r>
              <a:rPr lang="es-ES" dirty="0"/>
              <a:t> </a:t>
            </a:r>
            <a:r>
              <a:rPr lang="es-ES" dirty="0" err="1"/>
              <a:t>small</a:t>
            </a:r>
            <a:r>
              <a:rPr lang="es-ES" dirty="0"/>
              <a:t> set of </a:t>
            </a:r>
            <a:r>
              <a:rPr lang="es-ES" dirty="0" err="1"/>
              <a:t>close</a:t>
            </a:r>
            <a:r>
              <a:rPr lang="es-ES" dirty="0"/>
              <a:t> </a:t>
            </a:r>
            <a:r>
              <a:rPr lang="es-ES" dirty="0" err="1"/>
              <a:t>proteins</a:t>
            </a:r>
            <a:r>
              <a:rPr lang="es-ES" dirty="0"/>
              <a:t> </a:t>
            </a:r>
          </a:p>
          <a:p>
            <a:pPr lvl="1"/>
            <a:r>
              <a:rPr lang="es-ES" dirty="0" err="1" smtClean="0"/>
              <a:t>advance</a:t>
            </a:r>
            <a:r>
              <a:rPr lang="es-ES" dirty="0" smtClean="0"/>
              <a:t> </a:t>
            </a:r>
            <a:r>
              <a:rPr lang="es-ES" dirty="0"/>
              <a:t>to </a:t>
            </a:r>
            <a:r>
              <a:rPr lang="es-ES" dirty="0" err="1"/>
              <a:t>larger</a:t>
            </a:r>
            <a:r>
              <a:rPr lang="es-ES" dirty="0"/>
              <a:t> sets of more </a:t>
            </a:r>
            <a:r>
              <a:rPr lang="es-ES" dirty="0" err="1"/>
              <a:t>distant</a:t>
            </a:r>
            <a:r>
              <a:rPr lang="es-ES" dirty="0"/>
              <a:t> </a:t>
            </a:r>
            <a:r>
              <a:rPr lang="es-ES" dirty="0" err="1"/>
              <a:t>proteins</a:t>
            </a:r>
            <a:r>
              <a:rPr lang="es-ES" dirty="0"/>
              <a:t> </a:t>
            </a:r>
            <a:endParaRPr lang="es-ES" dirty="0" smtClean="0"/>
          </a:p>
          <a:p>
            <a:r>
              <a:rPr lang="es-ES" dirty="0" err="1" smtClean="0"/>
              <a:t>Prokka</a:t>
            </a:r>
            <a:endParaRPr lang="es-ES" dirty="0"/>
          </a:p>
          <a:p>
            <a:pPr lvl="1"/>
            <a:r>
              <a:rPr lang="es-ES" dirty="0" err="1" smtClean="0"/>
              <a:t>your</a:t>
            </a:r>
            <a:r>
              <a:rPr lang="es-ES" dirty="0" smtClean="0"/>
              <a:t> </a:t>
            </a:r>
            <a:r>
              <a:rPr lang="es-ES" dirty="0" err="1"/>
              <a:t>own</a:t>
            </a:r>
            <a:r>
              <a:rPr lang="es-ES" dirty="0"/>
              <a:t> </a:t>
            </a:r>
            <a:r>
              <a:rPr lang="es-ES" dirty="0" err="1"/>
              <a:t>custom</a:t>
            </a:r>
            <a:r>
              <a:rPr lang="es-ES" dirty="0"/>
              <a:t> "</a:t>
            </a:r>
            <a:r>
              <a:rPr lang="es-ES" dirty="0" err="1"/>
              <a:t>trusted</a:t>
            </a:r>
            <a:r>
              <a:rPr lang="es-ES" dirty="0"/>
              <a:t>" set (</a:t>
            </a:r>
            <a:r>
              <a:rPr lang="es-ES" dirty="0" err="1" smtClean="0"/>
              <a:t>optional</a:t>
            </a:r>
            <a:r>
              <a:rPr lang="es-ES" dirty="0" smtClean="0"/>
              <a:t>)</a:t>
            </a:r>
          </a:p>
          <a:p>
            <a:pPr lvl="1"/>
            <a:r>
              <a:rPr lang="es-ES" dirty="0" err="1" smtClean="0"/>
              <a:t>core</a:t>
            </a:r>
            <a:r>
              <a:rPr lang="es-ES" dirty="0" smtClean="0"/>
              <a:t> </a:t>
            </a:r>
            <a:r>
              <a:rPr lang="es-ES" dirty="0" err="1"/>
              <a:t>bacterial</a:t>
            </a:r>
            <a:r>
              <a:rPr lang="es-ES" dirty="0"/>
              <a:t> </a:t>
            </a:r>
            <a:r>
              <a:rPr lang="es-ES" dirty="0" err="1"/>
              <a:t>proteome</a:t>
            </a:r>
            <a:r>
              <a:rPr lang="es-ES" dirty="0"/>
              <a:t> (</a:t>
            </a:r>
            <a:r>
              <a:rPr lang="es-ES" dirty="0" smtClean="0"/>
              <a:t>default)</a:t>
            </a:r>
          </a:p>
          <a:p>
            <a:pPr lvl="1"/>
            <a:r>
              <a:rPr lang="es-ES" dirty="0" err="1" smtClean="0"/>
              <a:t>genus</a:t>
            </a:r>
            <a:r>
              <a:rPr lang="es-ES" dirty="0" smtClean="0"/>
              <a:t> </a:t>
            </a:r>
            <a:r>
              <a:rPr lang="es-ES" dirty="0" err="1"/>
              <a:t>specific</a:t>
            </a:r>
            <a:r>
              <a:rPr lang="es-ES" dirty="0"/>
              <a:t> </a:t>
            </a:r>
            <a:r>
              <a:rPr lang="es-ES" dirty="0" err="1"/>
              <a:t>proteome</a:t>
            </a:r>
            <a:r>
              <a:rPr lang="es-ES" dirty="0"/>
              <a:t> (</a:t>
            </a:r>
            <a:r>
              <a:rPr lang="es-ES" dirty="0" err="1" smtClean="0"/>
              <a:t>optional</a:t>
            </a:r>
            <a:r>
              <a:rPr lang="es-ES" dirty="0" smtClean="0"/>
              <a:t>)</a:t>
            </a:r>
          </a:p>
          <a:p>
            <a:pPr lvl="1"/>
            <a:r>
              <a:rPr lang="es-ES" dirty="0" err="1" smtClean="0"/>
              <a:t>whole</a:t>
            </a:r>
            <a:r>
              <a:rPr lang="es-ES" dirty="0" smtClean="0"/>
              <a:t> </a:t>
            </a:r>
            <a:r>
              <a:rPr lang="es-ES" dirty="0" err="1"/>
              <a:t>protein</a:t>
            </a:r>
            <a:r>
              <a:rPr lang="es-ES" dirty="0"/>
              <a:t> </a:t>
            </a:r>
            <a:r>
              <a:rPr lang="es-ES" dirty="0" err="1"/>
              <a:t>HMMs</a:t>
            </a:r>
            <a:r>
              <a:rPr lang="es-ES" dirty="0"/>
              <a:t>: PRK </a:t>
            </a:r>
            <a:r>
              <a:rPr lang="es-ES" dirty="0" err="1"/>
              <a:t>clusters</a:t>
            </a:r>
            <a:r>
              <a:rPr lang="es-ES" dirty="0"/>
              <a:t>, </a:t>
            </a:r>
            <a:r>
              <a:rPr lang="es-ES" dirty="0" err="1" smtClean="0"/>
              <a:t>TIGRfams</a:t>
            </a:r>
            <a:endParaRPr lang="es-ES" dirty="0" smtClean="0"/>
          </a:p>
          <a:p>
            <a:pPr lvl="1"/>
            <a:r>
              <a:rPr lang="es-ES" dirty="0" err="1" smtClean="0"/>
              <a:t>protein</a:t>
            </a:r>
            <a:r>
              <a:rPr lang="es-ES" dirty="0" smtClean="0"/>
              <a:t> </a:t>
            </a:r>
            <a:r>
              <a:rPr lang="es-ES" dirty="0" err="1"/>
              <a:t>domain</a:t>
            </a:r>
            <a:r>
              <a:rPr lang="es-ES" dirty="0"/>
              <a:t> </a:t>
            </a:r>
            <a:r>
              <a:rPr lang="es-ES" dirty="0" err="1"/>
              <a:t>HMMs</a:t>
            </a:r>
            <a:r>
              <a:rPr lang="es-ES" dirty="0"/>
              <a:t>: </a:t>
            </a:r>
            <a:r>
              <a:rPr lang="es-ES" dirty="0" err="1"/>
              <a:t>Pfam</a:t>
            </a:r>
            <a:endParaRPr lang="es-ES" dirty="0"/>
          </a:p>
        </p:txBody>
      </p:sp>
      <p:sp>
        <p:nvSpPr>
          <p:cNvPr id="4" name="Marcador de fecha 3"/>
          <p:cNvSpPr>
            <a:spLocks noGrp="1"/>
          </p:cNvSpPr>
          <p:nvPr>
            <p:ph type="dt" sz="half" idx="10"/>
          </p:nvPr>
        </p:nvSpPr>
        <p:spPr/>
        <p:txBody>
          <a:bodyPr/>
          <a:lstStyle/>
          <a:p>
            <a:r>
              <a:rPr lang="es-ES" smtClean="0"/>
              <a:t>28/10/2022</a:t>
            </a:r>
            <a:endParaRPr lang="es-ES"/>
          </a:p>
        </p:txBody>
      </p:sp>
      <p:sp>
        <p:nvSpPr>
          <p:cNvPr id="5" name="Marcador de pie de página 4"/>
          <p:cNvSpPr>
            <a:spLocks noGrp="1"/>
          </p:cNvSpPr>
          <p:nvPr>
            <p:ph type="ftr" sz="quarter" idx="11"/>
          </p:nvPr>
        </p:nvSpPr>
        <p:spPr/>
        <p:txBody>
          <a:bodyPr/>
          <a:lstStyle/>
          <a:p>
            <a:r>
              <a:rPr lang="es-ES_tradnl" smtClean="0"/>
              <a:t>Secuenciación de genomas  bacterianos: herramientas y aplicaciones</a:t>
            </a:r>
            <a:endParaRPr lang="es-ES" dirty="0"/>
          </a:p>
        </p:txBody>
      </p:sp>
      <p:sp>
        <p:nvSpPr>
          <p:cNvPr id="6" name="Marcador de número de diapositiva 5"/>
          <p:cNvSpPr>
            <a:spLocks noGrp="1"/>
          </p:cNvSpPr>
          <p:nvPr>
            <p:ph type="sldNum" sz="quarter" idx="12"/>
          </p:nvPr>
        </p:nvSpPr>
        <p:spPr/>
        <p:txBody>
          <a:bodyPr/>
          <a:lstStyle/>
          <a:p>
            <a:fld id="{DD18BE11-CAC0-41C0-BEC2-9926CE80C6A6}" type="slidenum">
              <a:rPr lang="es-ES" smtClean="0"/>
              <a:t>18</a:t>
            </a:fld>
            <a:endParaRPr lang="es-ES" dirty="0"/>
          </a:p>
        </p:txBody>
      </p:sp>
      <p:sp>
        <p:nvSpPr>
          <p:cNvPr id="7" name="Rectángulo 6"/>
          <p:cNvSpPr/>
          <p:nvPr/>
        </p:nvSpPr>
        <p:spPr>
          <a:xfrm>
            <a:off x="8904312" y="2348880"/>
            <a:ext cx="2880320" cy="2585323"/>
          </a:xfrm>
          <a:prstGeom prst="rect">
            <a:avLst/>
          </a:prstGeom>
          <a:solidFill>
            <a:schemeClr val="accent6">
              <a:lumMod val="40000"/>
              <a:lumOff val="60000"/>
            </a:schemeClr>
          </a:solidFill>
        </p:spPr>
        <p:txBody>
          <a:bodyPr wrap="square">
            <a:spAutoFit/>
          </a:bodyPr>
          <a:lstStyle/>
          <a:p>
            <a:pPr algn="just"/>
            <a:r>
              <a:rPr lang="en-US" dirty="0" err="1"/>
              <a:t>Prokka</a:t>
            </a:r>
            <a:r>
              <a:rPr lang="en-US" dirty="0"/>
              <a:t> uses this method, but in a hierarchical manner, </a:t>
            </a:r>
            <a:r>
              <a:rPr lang="en-US" dirty="0" smtClean="0"/>
              <a:t>starting with </a:t>
            </a:r>
            <a:r>
              <a:rPr lang="en-US" dirty="0"/>
              <a:t>a </a:t>
            </a:r>
            <a:r>
              <a:rPr lang="en-US" b="1" dirty="0"/>
              <a:t>smaller trustworthy database</a:t>
            </a:r>
            <a:r>
              <a:rPr lang="en-US" dirty="0"/>
              <a:t>, moving to </a:t>
            </a:r>
            <a:r>
              <a:rPr lang="en-US" dirty="0" smtClean="0"/>
              <a:t>medium sized</a:t>
            </a:r>
            <a:endParaRPr lang="en-US" dirty="0"/>
          </a:p>
          <a:p>
            <a:pPr algn="just"/>
            <a:r>
              <a:rPr lang="en-US" dirty="0"/>
              <a:t>but </a:t>
            </a:r>
            <a:r>
              <a:rPr lang="en-US" b="1" dirty="0"/>
              <a:t>domain-specific databases</a:t>
            </a:r>
            <a:r>
              <a:rPr lang="en-US" dirty="0"/>
              <a:t>, and finally to </a:t>
            </a:r>
            <a:r>
              <a:rPr lang="en-US" b="1" dirty="0" smtClean="0"/>
              <a:t>curated models </a:t>
            </a:r>
            <a:r>
              <a:rPr lang="en-US" b="1" dirty="0"/>
              <a:t>of protein families</a:t>
            </a:r>
            <a:endParaRPr lang="es-ES" b="1" dirty="0"/>
          </a:p>
        </p:txBody>
      </p:sp>
    </p:spTree>
    <p:extLst>
      <p:ext uri="{BB962C8B-B14F-4D97-AF65-F5344CB8AC3E}">
        <p14:creationId xmlns:p14="http://schemas.microsoft.com/office/powerpoint/2010/main" val="35064654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smtClean="0"/>
              <a:t>Prokka</a:t>
            </a:r>
            <a:r>
              <a:rPr lang="es-ES" dirty="0" smtClean="0"/>
              <a:t>: </a:t>
            </a:r>
            <a:r>
              <a:rPr lang="en-US" dirty="0"/>
              <a:t>Sequence databases </a:t>
            </a:r>
            <a:endParaRPr lang="es-ES" dirty="0"/>
          </a:p>
        </p:txBody>
      </p:sp>
      <p:sp>
        <p:nvSpPr>
          <p:cNvPr id="3" name="Marcador de contenido 2"/>
          <p:cNvSpPr>
            <a:spLocks noGrp="1"/>
          </p:cNvSpPr>
          <p:nvPr>
            <p:ph idx="1"/>
          </p:nvPr>
        </p:nvSpPr>
        <p:spPr/>
        <p:txBody>
          <a:bodyPr/>
          <a:lstStyle/>
          <a:p>
            <a:pPr marL="0" indent="0">
              <a:buNone/>
            </a:pPr>
            <a:r>
              <a:rPr lang="en-US" b="0" i="1" u="none" dirty="0" smtClean="0"/>
              <a:t>I'll </a:t>
            </a:r>
            <a:r>
              <a:rPr lang="en-US" b="0" i="1" u="none" dirty="0"/>
              <a:t>just BLAST against the non-redundant database. -- Anonymous </a:t>
            </a:r>
            <a:endParaRPr lang="en-US" b="0" i="1" u="none" dirty="0" smtClean="0"/>
          </a:p>
          <a:p>
            <a:pPr marL="0" indent="0">
              <a:buNone/>
            </a:pPr>
            <a:r>
              <a:rPr lang="en-US" b="0" u="none" dirty="0" smtClean="0"/>
              <a:t>● </a:t>
            </a:r>
            <a:r>
              <a:rPr lang="en-US" b="0" u="none" dirty="0"/>
              <a:t>Which </a:t>
            </a:r>
            <a:r>
              <a:rPr lang="en-US" b="0" u="none" dirty="0" smtClean="0"/>
              <a:t>one?</a:t>
            </a:r>
          </a:p>
          <a:p>
            <a:pPr>
              <a:buFontTx/>
              <a:buChar char="-"/>
            </a:pPr>
            <a:r>
              <a:rPr lang="en-US" b="0" u="none" dirty="0" smtClean="0"/>
              <a:t>nucleotide </a:t>
            </a:r>
            <a:r>
              <a:rPr lang="en-US" b="0" u="none" dirty="0"/>
              <a:t>(</a:t>
            </a:r>
            <a:r>
              <a:rPr lang="en-US" b="0" u="none" dirty="0" err="1"/>
              <a:t>nt</a:t>
            </a:r>
            <a:r>
              <a:rPr lang="en-US" b="0" u="none" dirty="0"/>
              <a:t>) or protein (</a:t>
            </a:r>
            <a:r>
              <a:rPr lang="en-US" b="0" u="none" dirty="0" err="1"/>
              <a:t>nr</a:t>
            </a:r>
            <a:r>
              <a:rPr lang="en-US" b="0" u="none" dirty="0"/>
              <a:t>) </a:t>
            </a:r>
          </a:p>
          <a:p>
            <a:pPr>
              <a:buFontTx/>
              <a:buChar char="-"/>
            </a:pPr>
            <a:r>
              <a:rPr lang="en-US" b="0" u="none" dirty="0" smtClean="0"/>
              <a:t>It's </a:t>
            </a:r>
            <a:r>
              <a:rPr lang="en-US" b="0" u="none" dirty="0"/>
              <a:t>actually quite redundant o only eliminates exact matching sequences </a:t>
            </a:r>
          </a:p>
          <a:p>
            <a:pPr>
              <a:buFontTx/>
              <a:buChar char="-"/>
            </a:pPr>
            <a:r>
              <a:rPr lang="en-US" b="0" u="none" dirty="0" smtClean="0"/>
              <a:t>It's </a:t>
            </a:r>
            <a:r>
              <a:rPr lang="en-US" b="0" u="none" dirty="0"/>
              <a:t>not picky o nearly anything is admitted, garbage in garbage out </a:t>
            </a:r>
          </a:p>
          <a:p>
            <a:pPr marL="0" indent="0">
              <a:buNone/>
            </a:pPr>
            <a:r>
              <a:rPr lang="en-US" b="0" u="none" dirty="0"/>
              <a:t>● </a:t>
            </a:r>
            <a:r>
              <a:rPr lang="en-US" b="0" u="none" dirty="0" smtClean="0"/>
              <a:t>It's </a:t>
            </a:r>
            <a:r>
              <a:rPr lang="en-US" b="0" u="none" dirty="0"/>
              <a:t>too big o searching takes too long</a:t>
            </a:r>
            <a:endParaRPr lang="es-ES" b="0" u="none" dirty="0"/>
          </a:p>
        </p:txBody>
      </p:sp>
      <p:sp>
        <p:nvSpPr>
          <p:cNvPr id="4" name="Marcador de fecha 3"/>
          <p:cNvSpPr>
            <a:spLocks noGrp="1"/>
          </p:cNvSpPr>
          <p:nvPr>
            <p:ph type="dt" sz="half" idx="10"/>
          </p:nvPr>
        </p:nvSpPr>
        <p:spPr/>
        <p:txBody>
          <a:bodyPr/>
          <a:lstStyle/>
          <a:p>
            <a:r>
              <a:rPr lang="es-ES" smtClean="0"/>
              <a:t>28/10/2022</a:t>
            </a:r>
            <a:endParaRPr lang="es-ES"/>
          </a:p>
        </p:txBody>
      </p:sp>
      <p:sp>
        <p:nvSpPr>
          <p:cNvPr id="5" name="Marcador de pie de página 4"/>
          <p:cNvSpPr>
            <a:spLocks noGrp="1"/>
          </p:cNvSpPr>
          <p:nvPr>
            <p:ph type="ftr" sz="quarter" idx="11"/>
          </p:nvPr>
        </p:nvSpPr>
        <p:spPr/>
        <p:txBody>
          <a:bodyPr/>
          <a:lstStyle/>
          <a:p>
            <a:r>
              <a:rPr lang="es-ES_tradnl" smtClean="0"/>
              <a:t>Secuenciación de genomas  bacterianos: herramientas y aplicaciones</a:t>
            </a:r>
            <a:endParaRPr lang="es-ES" dirty="0"/>
          </a:p>
        </p:txBody>
      </p:sp>
      <p:sp>
        <p:nvSpPr>
          <p:cNvPr id="6" name="Marcador de número de diapositiva 5"/>
          <p:cNvSpPr>
            <a:spLocks noGrp="1"/>
          </p:cNvSpPr>
          <p:nvPr>
            <p:ph type="sldNum" sz="quarter" idx="12"/>
          </p:nvPr>
        </p:nvSpPr>
        <p:spPr/>
        <p:txBody>
          <a:bodyPr/>
          <a:lstStyle/>
          <a:p>
            <a:fld id="{DD18BE11-CAC0-41C0-BEC2-9926CE80C6A6}" type="slidenum">
              <a:rPr lang="es-ES" smtClean="0"/>
              <a:t>19</a:t>
            </a:fld>
            <a:endParaRPr lang="es-ES"/>
          </a:p>
        </p:txBody>
      </p:sp>
    </p:spTree>
    <p:extLst>
      <p:ext uri="{BB962C8B-B14F-4D97-AF65-F5344CB8AC3E}">
        <p14:creationId xmlns:p14="http://schemas.microsoft.com/office/powerpoint/2010/main" val="32354458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Bacterial</a:t>
            </a:r>
            <a:r>
              <a:rPr lang="es-ES" dirty="0"/>
              <a:t> </a:t>
            </a:r>
            <a:r>
              <a:rPr lang="es-ES" dirty="0" err="1"/>
              <a:t>genome</a:t>
            </a:r>
            <a:r>
              <a:rPr lang="es-ES" dirty="0"/>
              <a:t> </a:t>
            </a:r>
            <a:r>
              <a:rPr lang="es-ES" dirty="0" err="1"/>
              <a:t>characteristics</a:t>
            </a:r>
            <a:r>
              <a:rPr lang="es-ES" dirty="0"/>
              <a:t> </a:t>
            </a:r>
          </a:p>
        </p:txBody>
      </p:sp>
      <p:sp>
        <p:nvSpPr>
          <p:cNvPr id="3" name="Marcador de contenido 2"/>
          <p:cNvSpPr>
            <a:spLocks noGrp="1"/>
          </p:cNvSpPr>
          <p:nvPr>
            <p:ph idx="1"/>
          </p:nvPr>
        </p:nvSpPr>
        <p:spPr/>
        <p:txBody>
          <a:bodyPr>
            <a:normAutofit/>
          </a:bodyPr>
          <a:lstStyle/>
          <a:p>
            <a:r>
              <a:rPr lang="en-US" u="none" dirty="0"/>
              <a:t>A bacterial genome is a single "circular” DNA molecule with several million base pairs in </a:t>
            </a:r>
            <a:r>
              <a:rPr lang="en-US" u="none" dirty="0" smtClean="0"/>
              <a:t>size</a:t>
            </a:r>
          </a:p>
          <a:p>
            <a:r>
              <a:rPr lang="en-US" u="none" dirty="0" smtClean="0"/>
              <a:t>Bacteria </a:t>
            </a:r>
            <a:r>
              <a:rPr lang="en-US" u="none" dirty="0"/>
              <a:t>can contains plasmids (small and circular DNA molecules, that contain (usually) non-essential genes) </a:t>
            </a:r>
            <a:endParaRPr lang="en-US" u="none" dirty="0" smtClean="0"/>
          </a:p>
          <a:p>
            <a:r>
              <a:rPr lang="en-US" u="none" dirty="0" smtClean="0"/>
              <a:t>Genomes </a:t>
            </a:r>
            <a:r>
              <a:rPr lang="en-US" u="none" dirty="0"/>
              <a:t>contain a few thousand genes</a:t>
            </a:r>
            <a:r>
              <a:rPr lang="en-US" u="none" dirty="0" smtClean="0"/>
              <a:t>.</a:t>
            </a:r>
          </a:p>
          <a:p>
            <a:r>
              <a:rPr lang="en-US" u="none" dirty="0" smtClean="0"/>
              <a:t>”</a:t>
            </a:r>
            <a:r>
              <a:rPr lang="en-US" u="none" dirty="0"/>
              <a:t>Gene density” is much higher than in humans, one million base pairs of bacterial DNA contains about 500 to 1000 genes. </a:t>
            </a:r>
            <a:endParaRPr lang="en-US" u="none" dirty="0" smtClean="0"/>
          </a:p>
          <a:p>
            <a:pPr lvl="1"/>
            <a:r>
              <a:rPr lang="en-US" dirty="0" smtClean="0"/>
              <a:t>bacterial </a:t>
            </a:r>
            <a:r>
              <a:rPr lang="en-US" dirty="0"/>
              <a:t>genes have no introns, </a:t>
            </a:r>
            <a:endParaRPr lang="en-US" dirty="0" smtClean="0"/>
          </a:p>
          <a:p>
            <a:pPr lvl="1"/>
            <a:r>
              <a:rPr lang="en-US" dirty="0" smtClean="0"/>
              <a:t>the </a:t>
            </a:r>
            <a:r>
              <a:rPr lang="en-US" dirty="0"/>
              <a:t>average number of codons in bacterial genes is less than in human </a:t>
            </a:r>
            <a:r>
              <a:rPr lang="en-US" dirty="0" smtClean="0"/>
              <a:t>genes</a:t>
            </a:r>
          </a:p>
          <a:p>
            <a:pPr lvl="1"/>
            <a:r>
              <a:rPr lang="en-US" dirty="0" smtClean="0"/>
              <a:t>neighboring </a:t>
            </a:r>
            <a:r>
              <a:rPr lang="en-US" dirty="0"/>
              <a:t>genes are very close together throughout the genome</a:t>
            </a:r>
            <a:endParaRPr lang="es-ES" dirty="0"/>
          </a:p>
        </p:txBody>
      </p:sp>
      <p:sp>
        <p:nvSpPr>
          <p:cNvPr id="4" name="Marcador de fecha 3"/>
          <p:cNvSpPr>
            <a:spLocks noGrp="1"/>
          </p:cNvSpPr>
          <p:nvPr>
            <p:ph type="dt" sz="half" idx="10"/>
          </p:nvPr>
        </p:nvSpPr>
        <p:spPr/>
        <p:txBody>
          <a:bodyPr/>
          <a:lstStyle/>
          <a:p>
            <a:r>
              <a:rPr lang="es-ES" smtClean="0"/>
              <a:t>28/10/2022</a:t>
            </a:r>
            <a:endParaRPr lang="es-ES"/>
          </a:p>
        </p:txBody>
      </p:sp>
      <p:sp>
        <p:nvSpPr>
          <p:cNvPr id="5" name="Marcador de pie de página 4"/>
          <p:cNvSpPr>
            <a:spLocks noGrp="1"/>
          </p:cNvSpPr>
          <p:nvPr>
            <p:ph type="ftr" sz="quarter" idx="11"/>
          </p:nvPr>
        </p:nvSpPr>
        <p:spPr/>
        <p:txBody>
          <a:bodyPr/>
          <a:lstStyle/>
          <a:p>
            <a:r>
              <a:rPr lang="es-ES_tradnl" smtClean="0"/>
              <a:t>Secuenciación de genomas  bacterianos: herramientas y aplicaciones</a:t>
            </a:r>
            <a:endParaRPr lang="es-ES" dirty="0"/>
          </a:p>
        </p:txBody>
      </p:sp>
      <p:sp>
        <p:nvSpPr>
          <p:cNvPr id="6" name="Marcador de número de diapositiva 5"/>
          <p:cNvSpPr>
            <a:spLocks noGrp="1"/>
          </p:cNvSpPr>
          <p:nvPr>
            <p:ph type="sldNum" sz="quarter" idx="12"/>
          </p:nvPr>
        </p:nvSpPr>
        <p:spPr/>
        <p:txBody>
          <a:bodyPr/>
          <a:lstStyle/>
          <a:p>
            <a:fld id="{DD18BE11-CAC0-41C0-BEC2-9926CE80C6A6}" type="slidenum">
              <a:rPr lang="es-ES" smtClean="0"/>
              <a:t>2</a:t>
            </a:fld>
            <a:endParaRPr lang="es-ES"/>
          </a:p>
        </p:txBody>
      </p:sp>
    </p:spTree>
    <p:extLst>
      <p:ext uri="{BB962C8B-B14F-4D97-AF65-F5344CB8AC3E}">
        <p14:creationId xmlns:p14="http://schemas.microsoft.com/office/powerpoint/2010/main" val="25808104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smtClean="0"/>
              <a:t>Prokka</a:t>
            </a:r>
            <a:r>
              <a:rPr lang="es-ES" dirty="0" smtClean="0"/>
              <a:t>: </a:t>
            </a:r>
            <a:r>
              <a:rPr lang="en-US" dirty="0"/>
              <a:t>Sequence databases </a:t>
            </a:r>
            <a:endParaRPr lang="es-ES" dirty="0"/>
          </a:p>
        </p:txBody>
      </p:sp>
      <p:sp>
        <p:nvSpPr>
          <p:cNvPr id="4" name="Marcador de fecha 3"/>
          <p:cNvSpPr>
            <a:spLocks noGrp="1"/>
          </p:cNvSpPr>
          <p:nvPr>
            <p:ph type="dt" sz="half" idx="10"/>
          </p:nvPr>
        </p:nvSpPr>
        <p:spPr/>
        <p:txBody>
          <a:bodyPr/>
          <a:lstStyle/>
          <a:p>
            <a:r>
              <a:rPr lang="es-ES" smtClean="0"/>
              <a:t>28/10/2022</a:t>
            </a:r>
            <a:endParaRPr lang="es-ES"/>
          </a:p>
        </p:txBody>
      </p:sp>
      <p:sp>
        <p:nvSpPr>
          <p:cNvPr id="5" name="Marcador de pie de página 4"/>
          <p:cNvSpPr>
            <a:spLocks noGrp="1"/>
          </p:cNvSpPr>
          <p:nvPr>
            <p:ph type="ftr" sz="quarter" idx="11"/>
          </p:nvPr>
        </p:nvSpPr>
        <p:spPr/>
        <p:txBody>
          <a:bodyPr/>
          <a:lstStyle/>
          <a:p>
            <a:r>
              <a:rPr lang="es-ES_tradnl" smtClean="0"/>
              <a:t>Secuenciación de genomas  bacterianos: herramientas y aplicaciones</a:t>
            </a:r>
            <a:endParaRPr lang="es-ES" dirty="0"/>
          </a:p>
        </p:txBody>
      </p:sp>
      <p:sp>
        <p:nvSpPr>
          <p:cNvPr id="6" name="Marcador de número de diapositiva 5"/>
          <p:cNvSpPr>
            <a:spLocks noGrp="1"/>
          </p:cNvSpPr>
          <p:nvPr>
            <p:ph type="sldNum" sz="quarter" idx="12"/>
          </p:nvPr>
        </p:nvSpPr>
        <p:spPr/>
        <p:txBody>
          <a:bodyPr/>
          <a:lstStyle/>
          <a:p>
            <a:fld id="{DD18BE11-CAC0-41C0-BEC2-9926CE80C6A6}" type="slidenum">
              <a:rPr lang="es-ES" smtClean="0"/>
              <a:t>20</a:t>
            </a:fld>
            <a:endParaRPr lang="es-ES"/>
          </a:p>
        </p:txBody>
      </p:sp>
      <p:sp>
        <p:nvSpPr>
          <p:cNvPr id="8" name="Rectángulo 7"/>
          <p:cNvSpPr/>
          <p:nvPr/>
        </p:nvSpPr>
        <p:spPr>
          <a:xfrm>
            <a:off x="769220" y="1673798"/>
            <a:ext cx="10742984" cy="2246769"/>
          </a:xfrm>
          <a:prstGeom prst="rect">
            <a:avLst/>
          </a:prstGeom>
        </p:spPr>
        <p:txBody>
          <a:bodyPr wrap="square">
            <a:spAutoFit/>
          </a:bodyPr>
          <a:lstStyle/>
          <a:p>
            <a:r>
              <a:rPr lang="en-US" sz="2800" dirty="0" err="1"/>
              <a:t>Prokka</a:t>
            </a:r>
            <a:r>
              <a:rPr lang="en-US" sz="2800" dirty="0"/>
              <a:t> uses this method, but in a hierarchical manner, starting with a smaller trustworthy database, moving to </a:t>
            </a:r>
            <a:r>
              <a:rPr lang="en-US" sz="2800" dirty="0" err="1"/>
              <a:t>mediumsized</a:t>
            </a:r>
            <a:r>
              <a:rPr lang="en-US" sz="2800" dirty="0"/>
              <a:t> but domain-specific databases, and finally to </a:t>
            </a:r>
            <a:r>
              <a:rPr lang="en-US" sz="2800" dirty="0" smtClean="0"/>
              <a:t>curated models </a:t>
            </a:r>
            <a:r>
              <a:rPr lang="en-US" sz="2800" dirty="0"/>
              <a:t>of protein families. By default, an e-value threshold </a:t>
            </a:r>
            <a:r>
              <a:rPr lang="en-US" sz="2800" dirty="0" smtClean="0"/>
              <a:t>of 10</a:t>
            </a:r>
            <a:r>
              <a:rPr lang="en-US" sz="2800" baseline="30000" dirty="0" smtClean="0"/>
              <a:t>6</a:t>
            </a:r>
            <a:r>
              <a:rPr lang="en-US" sz="2800" dirty="0" smtClean="0"/>
              <a:t> </a:t>
            </a:r>
            <a:r>
              <a:rPr lang="en-US" sz="2800" dirty="0"/>
              <a:t>is used with the following series of included databases:</a:t>
            </a:r>
          </a:p>
        </p:txBody>
      </p:sp>
      <p:sp>
        <p:nvSpPr>
          <p:cNvPr id="9" name="TextBox 12">
            <a:extLst>
              <a:ext uri="{FF2B5EF4-FFF2-40B4-BE49-F238E27FC236}">
                <a16:creationId xmlns:a16="http://schemas.microsoft.com/office/drawing/2014/main" id="{A02CE2AF-E094-4F3D-8DCF-06386DCBBFE0}"/>
              </a:ext>
            </a:extLst>
          </p:cNvPr>
          <p:cNvSpPr txBox="1"/>
          <p:nvPr/>
        </p:nvSpPr>
        <p:spPr>
          <a:xfrm>
            <a:off x="263352" y="3920567"/>
            <a:ext cx="10369152" cy="2246769"/>
          </a:xfrm>
          <a:prstGeom prst="rect">
            <a:avLst/>
          </a:prstGeom>
          <a:noFill/>
        </p:spPr>
        <p:txBody>
          <a:bodyPr wrap="square" rtlCol="0">
            <a:spAutoFit/>
          </a:bodyPr>
          <a:lstStyle/>
          <a:p>
            <a:pPr marL="742950" lvl="1" indent="-285750">
              <a:buFont typeface="Arial" panose="020B0604020202020204" pitchFamily="34" charset="0"/>
              <a:buChar char="•"/>
            </a:pPr>
            <a:r>
              <a:rPr lang="en-GB" sz="2800" dirty="0"/>
              <a:t>Optional </a:t>
            </a:r>
            <a:r>
              <a:rPr lang="en-GB" sz="2800" b="1" dirty="0"/>
              <a:t>user-provided</a:t>
            </a:r>
            <a:r>
              <a:rPr lang="en-GB" sz="2800" dirty="0"/>
              <a:t> set of annotated proteins</a:t>
            </a:r>
          </a:p>
          <a:p>
            <a:pPr marL="742950" lvl="1" indent="-285750">
              <a:buFont typeface="Arial" panose="020B0604020202020204" pitchFamily="34" charset="0"/>
              <a:buChar char="•"/>
            </a:pPr>
            <a:r>
              <a:rPr lang="en-GB" sz="2800" dirty="0"/>
              <a:t>All bacterial proteins in </a:t>
            </a:r>
            <a:r>
              <a:rPr lang="en-GB" sz="2800" b="1" dirty="0" err="1"/>
              <a:t>UniProt</a:t>
            </a:r>
            <a:endParaRPr lang="en-GB" sz="2800" b="1" dirty="0"/>
          </a:p>
          <a:p>
            <a:pPr marL="742950" lvl="1" indent="-285750">
              <a:buFont typeface="Arial" panose="020B0604020202020204" pitchFamily="34" charset="0"/>
              <a:buChar char="•"/>
            </a:pPr>
            <a:r>
              <a:rPr lang="en-GB" sz="2800" dirty="0"/>
              <a:t>All proteins from finished bacterial genomes in </a:t>
            </a:r>
            <a:r>
              <a:rPr lang="en-GB" sz="2800" b="1" dirty="0"/>
              <a:t>RefSeq</a:t>
            </a:r>
          </a:p>
          <a:p>
            <a:pPr marL="742950" lvl="1" indent="-285750">
              <a:buFont typeface="Arial" panose="020B0604020202020204" pitchFamily="34" charset="0"/>
              <a:buChar char="•"/>
            </a:pPr>
            <a:r>
              <a:rPr lang="en-GB" sz="2800" dirty="0"/>
              <a:t>Hidden Markov model profile databases</a:t>
            </a:r>
            <a:r>
              <a:rPr lang="en-GB" sz="2800" b="1" dirty="0"/>
              <a:t>,  </a:t>
            </a:r>
            <a:r>
              <a:rPr lang="en-GB" sz="2800" b="1" dirty="0" err="1"/>
              <a:t>Pfam</a:t>
            </a:r>
            <a:r>
              <a:rPr lang="en-GB" sz="2800" b="1" dirty="0"/>
              <a:t> and TIGRFAMs</a:t>
            </a:r>
          </a:p>
          <a:p>
            <a:pPr marL="742950" lvl="1" indent="-285750">
              <a:buFont typeface="Arial" panose="020B0604020202020204" pitchFamily="34" charset="0"/>
              <a:buChar char="•"/>
            </a:pPr>
            <a:r>
              <a:rPr lang="en-GB" sz="2800" dirty="0"/>
              <a:t>Hypothetical protein</a:t>
            </a:r>
          </a:p>
        </p:txBody>
      </p:sp>
    </p:spTree>
    <p:extLst>
      <p:ext uri="{BB962C8B-B14F-4D97-AF65-F5344CB8AC3E}">
        <p14:creationId xmlns:p14="http://schemas.microsoft.com/office/powerpoint/2010/main" val="39247436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solidFill>
                  <a:srgbClr val="1F497D"/>
                </a:solidFill>
              </a:rPr>
              <a:t>Automatic</a:t>
            </a:r>
            <a:r>
              <a:rPr lang="es-ES" dirty="0">
                <a:solidFill>
                  <a:srgbClr val="1F497D"/>
                </a:solidFill>
              </a:rPr>
              <a:t> </a:t>
            </a:r>
            <a:r>
              <a:rPr lang="es-ES" dirty="0" err="1">
                <a:solidFill>
                  <a:srgbClr val="1F497D"/>
                </a:solidFill>
              </a:rPr>
              <a:t>annotation</a:t>
            </a:r>
            <a:r>
              <a:rPr lang="es-ES" dirty="0">
                <a:solidFill>
                  <a:srgbClr val="1F497D"/>
                </a:solidFill>
              </a:rPr>
              <a:t>: </a:t>
            </a:r>
            <a:r>
              <a:rPr lang="es-ES" dirty="0" err="1">
                <a:solidFill>
                  <a:srgbClr val="1F497D"/>
                </a:solidFill>
              </a:rPr>
              <a:t>Prokka</a:t>
            </a:r>
            <a:endParaRPr lang="es-ES" dirty="0"/>
          </a:p>
        </p:txBody>
      </p:sp>
      <p:sp>
        <p:nvSpPr>
          <p:cNvPr id="3" name="Marcador de contenido 2"/>
          <p:cNvSpPr>
            <a:spLocks noGrp="1"/>
          </p:cNvSpPr>
          <p:nvPr>
            <p:ph idx="1"/>
          </p:nvPr>
        </p:nvSpPr>
        <p:spPr/>
        <p:txBody>
          <a:bodyPr>
            <a:normAutofit lnSpcReduction="10000"/>
          </a:bodyPr>
          <a:lstStyle/>
          <a:p>
            <a:pPr marL="0" indent="0">
              <a:buNone/>
            </a:pPr>
            <a:r>
              <a:rPr lang="es-ES" dirty="0" smtClean="0"/>
              <a:t>Core </a:t>
            </a:r>
            <a:r>
              <a:rPr lang="es-ES" dirty="0" err="1" smtClean="0"/>
              <a:t>Bacterial</a:t>
            </a:r>
            <a:r>
              <a:rPr lang="es-ES" dirty="0" smtClean="0"/>
              <a:t> </a:t>
            </a:r>
            <a:r>
              <a:rPr lang="es-ES" dirty="0" err="1" smtClean="0"/>
              <a:t>proteome</a:t>
            </a:r>
            <a:endParaRPr lang="es-ES" dirty="0" smtClean="0"/>
          </a:p>
          <a:p>
            <a:r>
              <a:rPr lang="es-ES" dirty="0" err="1" smtClean="0"/>
              <a:t>Many</a:t>
            </a:r>
            <a:r>
              <a:rPr lang="es-ES" dirty="0" smtClean="0"/>
              <a:t> </a:t>
            </a:r>
            <a:r>
              <a:rPr lang="es-ES" dirty="0" err="1"/>
              <a:t>bacterial</a:t>
            </a:r>
            <a:r>
              <a:rPr lang="es-ES" dirty="0"/>
              <a:t> </a:t>
            </a:r>
            <a:r>
              <a:rPr lang="es-ES" dirty="0" err="1"/>
              <a:t>proteins</a:t>
            </a:r>
            <a:r>
              <a:rPr lang="es-ES" dirty="0"/>
              <a:t> are </a:t>
            </a:r>
            <a:r>
              <a:rPr lang="es-ES" dirty="0" err="1"/>
              <a:t>conserved</a:t>
            </a:r>
            <a:r>
              <a:rPr lang="es-ES" dirty="0"/>
              <a:t> </a:t>
            </a:r>
          </a:p>
          <a:p>
            <a:pPr lvl="1"/>
            <a:r>
              <a:rPr lang="es-ES" dirty="0" err="1" smtClean="0"/>
              <a:t>experimentally</a:t>
            </a:r>
            <a:r>
              <a:rPr lang="es-ES" dirty="0" smtClean="0"/>
              <a:t> </a:t>
            </a:r>
            <a:r>
              <a:rPr lang="es-ES" dirty="0" err="1"/>
              <a:t>validated</a:t>
            </a:r>
            <a:r>
              <a:rPr lang="es-ES" dirty="0"/>
              <a:t> </a:t>
            </a:r>
            <a:endParaRPr lang="es-ES" dirty="0" smtClean="0"/>
          </a:p>
          <a:p>
            <a:pPr lvl="1"/>
            <a:r>
              <a:rPr lang="es-ES" dirty="0" err="1" smtClean="0"/>
              <a:t>good</a:t>
            </a:r>
            <a:r>
              <a:rPr lang="es-ES" dirty="0" smtClean="0"/>
              <a:t> </a:t>
            </a:r>
            <a:r>
              <a:rPr lang="es-ES" dirty="0" err="1" smtClean="0"/>
              <a:t>annotations</a:t>
            </a:r>
            <a:endParaRPr lang="es-ES" dirty="0" smtClean="0"/>
          </a:p>
          <a:p>
            <a:r>
              <a:rPr lang="es-ES" dirty="0" err="1" smtClean="0"/>
              <a:t>Prokka</a:t>
            </a:r>
            <a:r>
              <a:rPr lang="es-ES" dirty="0" smtClean="0"/>
              <a:t> </a:t>
            </a:r>
            <a:r>
              <a:rPr lang="es-ES" dirty="0" err="1"/>
              <a:t>provides</a:t>
            </a:r>
            <a:r>
              <a:rPr lang="es-ES" dirty="0"/>
              <a:t> </a:t>
            </a:r>
            <a:r>
              <a:rPr lang="es-ES" dirty="0" err="1"/>
              <a:t>this</a:t>
            </a:r>
            <a:r>
              <a:rPr lang="es-ES" dirty="0"/>
              <a:t> </a:t>
            </a:r>
            <a:r>
              <a:rPr lang="es-ES" dirty="0" err="1" smtClean="0"/>
              <a:t>database</a:t>
            </a:r>
            <a:endParaRPr lang="es-ES" dirty="0" smtClean="0"/>
          </a:p>
          <a:p>
            <a:pPr lvl="1"/>
            <a:r>
              <a:rPr lang="es-ES" dirty="0" err="1" smtClean="0"/>
              <a:t>derived</a:t>
            </a:r>
            <a:r>
              <a:rPr lang="es-ES" dirty="0" smtClean="0"/>
              <a:t> </a:t>
            </a:r>
            <a:r>
              <a:rPr lang="es-ES" dirty="0" err="1"/>
              <a:t>from</a:t>
            </a:r>
            <a:r>
              <a:rPr lang="es-ES" dirty="0"/>
              <a:t> </a:t>
            </a:r>
            <a:r>
              <a:rPr lang="es-ES" dirty="0" err="1" smtClean="0"/>
              <a:t>UniProt-Swissprot</a:t>
            </a:r>
            <a:endParaRPr lang="es-ES" dirty="0" smtClean="0"/>
          </a:p>
          <a:p>
            <a:pPr lvl="1"/>
            <a:r>
              <a:rPr lang="es-ES" dirty="0" err="1" smtClean="0"/>
              <a:t>only</a:t>
            </a:r>
            <a:r>
              <a:rPr lang="es-ES" dirty="0" smtClean="0"/>
              <a:t> </a:t>
            </a:r>
            <a:r>
              <a:rPr lang="es-ES" dirty="0" err="1"/>
              <a:t>bacterial</a:t>
            </a:r>
            <a:r>
              <a:rPr lang="es-ES" dirty="0"/>
              <a:t> </a:t>
            </a:r>
            <a:r>
              <a:rPr lang="es-ES" dirty="0" err="1" smtClean="0"/>
              <a:t>proteins</a:t>
            </a:r>
            <a:endParaRPr lang="es-ES" dirty="0" smtClean="0"/>
          </a:p>
          <a:p>
            <a:pPr lvl="1"/>
            <a:r>
              <a:rPr lang="es-ES" dirty="0" err="1" smtClean="0"/>
              <a:t>only</a:t>
            </a:r>
            <a:r>
              <a:rPr lang="es-ES" dirty="0" smtClean="0"/>
              <a:t> </a:t>
            </a:r>
            <a:r>
              <a:rPr lang="es-ES" dirty="0" err="1"/>
              <a:t>accept</a:t>
            </a:r>
            <a:r>
              <a:rPr lang="es-ES" dirty="0"/>
              <a:t> </a:t>
            </a:r>
            <a:r>
              <a:rPr lang="es-ES" dirty="0" err="1"/>
              <a:t>evidence</a:t>
            </a:r>
            <a:r>
              <a:rPr lang="es-ES" dirty="0"/>
              <a:t> </a:t>
            </a:r>
            <a:r>
              <a:rPr lang="es-ES" dirty="0" err="1"/>
              <a:t>level</a:t>
            </a:r>
            <a:r>
              <a:rPr lang="es-ES" dirty="0"/>
              <a:t> 1 (</a:t>
            </a:r>
            <a:r>
              <a:rPr lang="es-ES" dirty="0" err="1"/>
              <a:t>aa</a:t>
            </a:r>
            <a:r>
              <a:rPr lang="es-ES" dirty="0"/>
              <a:t>) </a:t>
            </a:r>
            <a:r>
              <a:rPr lang="es-ES" dirty="0" err="1"/>
              <a:t>or</a:t>
            </a:r>
            <a:r>
              <a:rPr lang="es-ES" dirty="0"/>
              <a:t> 2 (RNA</a:t>
            </a:r>
            <a:r>
              <a:rPr lang="es-ES" dirty="0" smtClean="0"/>
              <a:t>)</a:t>
            </a:r>
          </a:p>
          <a:p>
            <a:pPr lvl="1"/>
            <a:r>
              <a:rPr lang="es-ES" dirty="0" err="1" smtClean="0"/>
              <a:t>reject</a:t>
            </a:r>
            <a:r>
              <a:rPr lang="es-ES" dirty="0" smtClean="0"/>
              <a:t> </a:t>
            </a:r>
            <a:r>
              <a:rPr lang="es-ES" dirty="0"/>
              <a:t>"</a:t>
            </a:r>
            <a:r>
              <a:rPr lang="es-ES" dirty="0" err="1"/>
              <a:t>Fragment</a:t>
            </a:r>
            <a:r>
              <a:rPr lang="es-ES" dirty="0"/>
              <a:t>" </a:t>
            </a:r>
            <a:r>
              <a:rPr lang="es-ES" dirty="0" err="1" smtClean="0"/>
              <a:t>entries</a:t>
            </a:r>
            <a:endParaRPr lang="es-ES" dirty="0" smtClean="0"/>
          </a:p>
          <a:p>
            <a:pPr lvl="1"/>
            <a:r>
              <a:rPr lang="es-ES" dirty="0" err="1" smtClean="0"/>
              <a:t>extract</a:t>
            </a:r>
            <a:r>
              <a:rPr lang="es-ES" dirty="0" smtClean="0"/>
              <a:t> </a:t>
            </a:r>
            <a:r>
              <a:rPr lang="es-ES" dirty="0"/>
              <a:t>/gene /</a:t>
            </a:r>
            <a:r>
              <a:rPr lang="es-ES" dirty="0" err="1"/>
              <a:t>EC_number</a:t>
            </a:r>
            <a:r>
              <a:rPr lang="es-ES" dirty="0"/>
              <a:t> /</a:t>
            </a:r>
            <a:r>
              <a:rPr lang="es-ES" dirty="0" err="1"/>
              <a:t>product</a:t>
            </a:r>
            <a:r>
              <a:rPr lang="es-ES" dirty="0"/>
              <a:t> /</a:t>
            </a:r>
            <a:r>
              <a:rPr lang="es-ES" dirty="0" err="1"/>
              <a:t>db_xref</a:t>
            </a:r>
            <a:r>
              <a:rPr lang="es-ES" dirty="0"/>
              <a:t> ● </a:t>
            </a:r>
            <a:endParaRPr lang="es-ES" dirty="0" smtClean="0"/>
          </a:p>
          <a:p>
            <a:r>
              <a:rPr lang="es-ES" dirty="0" err="1" smtClean="0"/>
              <a:t>First</a:t>
            </a:r>
            <a:r>
              <a:rPr lang="es-ES" dirty="0" smtClean="0"/>
              <a:t> </a:t>
            </a:r>
            <a:r>
              <a:rPr lang="es-ES" dirty="0" err="1"/>
              <a:t>step</a:t>
            </a:r>
            <a:r>
              <a:rPr lang="es-ES" dirty="0"/>
              <a:t> </a:t>
            </a:r>
            <a:r>
              <a:rPr lang="es-ES" dirty="0" err="1"/>
              <a:t>gets</a:t>
            </a:r>
            <a:r>
              <a:rPr lang="es-ES" dirty="0"/>
              <a:t> ~50% of </a:t>
            </a:r>
            <a:r>
              <a:rPr lang="es-ES" dirty="0" err="1"/>
              <a:t>the</a:t>
            </a:r>
            <a:r>
              <a:rPr lang="es-ES" dirty="0"/>
              <a:t> </a:t>
            </a:r>
            <a:r>
              <a:rPr lang="es-ES" dirty="0" smtClean="0"/>
              <a:t>genes</a:t>
            </a:r>
          </a:p>
          <a:p>
            <a:pPr lvl="1"/>
            <a:r>
              <a:rPr lang="es-ES" dirty="0" smtClean="0"/>
              <a:t>BLAST</a:t>
            </a:r>
            <a:r>
              <a:rPr lang="es-ES" dirty="0"/>
              <a:t>+ </a:t>
            </a:r>
            <a:r>
              <a:rPr lang="es-ES" dirty="0" err="1"/>
              <a:t>blastp</a:t>
            </a:r>
            <a:r>
              <a:rPr lang="es-ES" dirty="0"/>
              <a:t>, </a:t>
            </a:r>
            <a:r>
              <a:rPr lang="es-ES" dirty="0" err="1"/>
              <a:t>multi-threading</a:t>
            </a:r>
            <a:r>
              <a:rPr lang="es-ES" dirty="0"/>
              <a:t> to use </a:t>
            </a:r>
            <a:r>
              <a:rPr lang="es-ES" dirty="0" err="1"/>
              <a:t>all</a:t>
            </a:r>
            <a:r>
              <a:rPr lang="es-ES" dirty="0"/>
              <a:t> </a:t>
            </a:r>
            <a:r>
              <a:rPr lang="es-ES" dirty="0" err="1"/>
              <a:t>CPUs</a:t>
            </a:r>
            <a:endParaRPr lang="es-ES" dirty="0"/>
          </a:p>
        </p:txBody>
      </p:sp>
      <p:sp>
        <p:nvSpPr>
          <p:cNvPr id="4" name="Marcador de fecha 3"/>
          <p:cNvSpPr>
            <a:spLocks noGrp="1"/>
          </p:cNvSpPr>
          <p:nvPr>
            <p:ph type="dt" sz="half" idx="10"/>
          </p:nvPr>
        </p:nvSpPr>
        <p:spPr/>
        <p:txBody>
          <a:bodyPr/>
          <a:lstStyle/>
          <a:p>
            <a:r>
              <a:rPr lang="es-ES" smtClean="0"/>
              <a:t>28/10/2022</a:t>
            </a:r>
            <a:endParaRPr lang="es-ES"/>
          </a:p>
        </p:txBody>
      </p:sp>
      <p:sp>
        <p:nvSpPr>
          <p:cNvPr id="5" name="Marcador de pie de página 4"/>
          <p:cNvSpPr>
            <a:spLocks noGrp="1"/>
          </p:cNvSpPr>
          <p:nvPr>
            <p:ph type="ftr" sz="quarter" idx="11"/>
          </p:nvPr>
        </p:nvSpPr>
        <p:spPr/>
        <p:txBody>
          <a:bodyPr/>
          <a:lstStyle/>
          <a:p>
            <a:r>
              <a:rPr lang="es-ES_tradnl" smtClean="0"/>
              <a:t>Secuenciación de genomas  bacterianos: herramientas y aplicaciones</a:t>
            </a:r>
            <a:endParaRPr lang="es-ES" dirty="0"/>
          </a:p>
        </p:txBody>
      </p:sp>
      <p:sp>
        <p:nvSpPr>
          <p:cNvPr id="6" name="Marcador de número de diapositiva 5"/>
          <p:cNvSpPr>
            <a:spLocks noGrp="1"/>
          </p:cNvSpPr>
          <p:nvPr>
            <p:ph type="sldNum" sz="quarter" idx="12"/>
          </p:nvPr>
        </p:nvSpPr>
        <p:spPr/>
        <p:txBody>
          <a:bodyPr/>
          <a:lstStyle/>
          <a:p>
            <a:fld id="{DD18BE11-CAC0-41C0-BEC2-9926CE80C6A6}" type="slidenum">
              <a:rPr lang="es-ES" smtClean="0"/>
              <a:t>21</a:t>
            </a:fld>
            <a:endParaRPr lang="es-ES"/>
          </a:p>
        </p:txBody>
      </p:sp>
    </p:spTree>
    <p:extLst>
      <p:ext uri="{BB962C8B-B14F-4D97-AF65-F5344CB8AC3E}">
        <p14:creationId xmlns:p14="http://schemas.microsoft.com/office/powerpoint/2010/main" val="38586238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solidFill>
                  <a:srgbClr val="1F497D"/>
                </a:solidFill>
              </a:rPr>
              <a:t>Automatic</a:t>
            </a:r>
            <a:r>
              <a:rPr lang="es-ES" dirty="0">
                <a:solidFill>
                  <a:srgbClr val="1F497D"/>
                </a:solidFill>
              </a:rPr>
              <a:t> </a:t>
            </a:r>
            <a:r>
              <a:rPr lang="es-ES" dirty="0" err="1">
                <a:solidFill>
                  <a:srgbClr val="1F497D"/>
                </a:solidFill>
              </a:rPr>
              <a:t>annotation</a:t>
            </a:r>
            <a:r>
              <a:rPr lang="es-ES" dirty="0">
                <a:solidFill>
                  <a:srgbClr val="1F497D"/>
                </a:solidFill>
              </a:rPr>
              <a:t>: </a:t>
            </a:r>
            <a:r>
              <a:rPr lang="es-ES" dirty="0" err="1">
                <a:solidFill>
                  <a:srgbClr val="1F497D"/>
                </a:solidFill>
              </a:rPr>
              <a:t>Prokka</a:t>
            </a:r>
            <a:endParaRPr lang="es-ES" dirty="0"/>
          </a:p>
        </p:txBody>
      </p:sp>
      <p:sp>
        <p:nvSpPr>
          <p:cNvPr id="3" name="Marcador de contenido 2"/>
          <p:cNvSpPr>
            <a:spLocks noGrp="1"/>
          </p:cNvSpPr>
          <p:nvPr>
            <p:ph idx="1"/>
          </p:nvPr>
        </p:nvSpPr>
        <p:spPr/>
        <p:txBody>
          <a:bodyPr/>
          <a:lstStyle/>
          <a:p>
            <a:r>
              <a:rPr lang="es-ES" dirty="0" err="1" smtClean="0"/>
              <a:t>Prokka</a:t>
            </a:r>
            <a:r>
              <a:rPr lang="es-ES" dirty="0" smtClean="0"/>
              <a:t> </a:t>
            </a:r>
            <a:r>
              <a:rPr lang="es-ES" dirty="0"/>
              <a:t>has </a:t>
            </a:r>
            <a:r>
              <a:rPr lang="es-ES" dirty="0" err="1"/>
              <a:t>genus</a:t>
            </a:r>
            <a:r>
              <a:rPr lang="es-ES" dirty="0"/>
              <a:t> </a:t>
            </a:r>
            <a:r>
              <a:rPr lang="es-ES" dirty="0" err="1"/>
              <a:t>specific</a:t>
            </a:r>
            <a:r>
              <a:rPr lang="es-ES" dirty="0"/>
              <a:t> </a:t>
            </a:r>
            <a:r>
              <a:rPr lang="es-ES" dirty="0" err="1" smtClean="0"/>
              <a:t>databases</a:t>
            </a:r>
            <a:endParaRPr lang="es-ES" dirty="0" smtClean="0"/>
          </a:p>
          <a:p>
            <a:pPr lvl="1"/>
            <a:r>
              <a:rPr lang="es-ES" dirty="0" err="1" smtClean="0"/>
              <a:t>aim</a:t>
            </a:r>
            <a:r>
              <a:rPr lang="es-ES" dirty="0" smtClean="0"/>
              <a:t> </a:t>
            </a:r>
            <a:r>
              <a:rPr lang="es-ES" dirty="0"/>
              <a:t>to capture "</a:t>
            </a:r>
            <a:r>
              <a:rPr lang="es-ES" dirty="0" err="1"/>
              <a:t>genus</a:t>
            </a:r>
            <a:r>
              <a:rPr lang="es-ES" dirty="0"/>
              <a:t> </a:t>
            </a:r>
            <a:r>
              <a:rPr lang="es-ES" dirty="0" err="1"/>
              <a:t>specific</a:t>
            </a:r>
            <a:r>
              <a:rPr lang="es-ES" dirty="0"/>
              <a:t>" </a:t>
            </a:r>
            <a:r>
              <a:rPr lang="es-ES" dirty="0" err="1"/>
              <a:t>naming</a:t>
            </a:r>
            <a:r>
              <a:rPr lang="es-ES" dirty="0"/>
              <a:t> </a:t>
            </a:r>
            <a:r>
              <a:rPr lang="es-ES" dirty="0" err="1" smtClean="0"/>
              <a:t>conventions</a:t>
            </a:r>
            <a:endParaRPr lang="es-ES" dirty="0" smtClean="0"/>
          </a:p>
          <a:p>
            <a:pPr lvl="1"/>
            <a:r>
              <a:rPr lang="es-ES" dirty="0" err="1" smtClean="0"/>
              <a:t>derived</a:t>
            </a:r>
            <a:r>
              <a:rPr lang="es-ES" dirty="0" smtClean="0"/>
              <a:t> </a:t>
            </a:r>
            <a:r>
              <a:rPr lang="es-ES" dirty="0" err="1"/>
              <a:t>from</a:t>
            </a:r>
            <a:r>
              <a:rPr lang="es-ES" dirty="0"/>
              <a:t> </a:t>
            </a:r>
            <a:r>
              <a:rPr lang="es-ES" dirty="0" err="1"/>
              <a:t>proteins</a:t>
            </a:r>
            <a:r>
              <a:rPr lang="es-ES" dirty="0"/>
              <a:t> in </a:t>
            </a:r>
            <a:r>
              <a:rPr lang="es-ES" dirty="0" err="1"/>
              <a:t>completed</a:t>
            </a:r>
            <a:r>
              <a:rPr lang="es-ES" dirty="0"/>
              <a:t> </a:t>
            </a:r>
            <a:r>
              <a:rPr lang="es-ES" dirty="0" err="1" smtClean="0"/>
              <a:t>genomes</a:t>
            </a:r>
            <a:endParaRPr lang="es-ES" dirty="0" smtClean="0"/>
          </a:p>
          <a:p>
            <a:pPr lvl="1"/>
            <a:r>
              <a:rPr lang="es-ES" dirty="0" err="1" smtClean="0"/>
              <a:t>proteins</a:t>
            </a:r>
            <a:r>
              <a:rPr lang="es-ES" dirty="0" smtClean="0"/>
              <a:t> </a:t>
            </a:r>
            <a:r>
              <a:rPr lang="es-ES" dirty="0"/>
              <a:t>are </a:t>
            </a:r>
            <a:r>
              <a:rPr lang="es-ES" dirty="0" err="1"/>
              <a:t>clustered</a:t>
            </a:r>
            <a:r>
              <a:rPr lang="es-ES" dirty="0"/>
              <a:t> and </a:t>
            </a:r>
            <a:r>
              <a:rPr lang="es-ES" dirty="0" err="1"/>
              <a:t>majority</a:t>
            </a:r>
            <a:r>
              <a:rPr lang="es-ES" dirty="0"/>
              <a:t> </a:t>
            </a:r>
            <a:r>
              <a:rPr lang="es-ES" dirty="0" err="1"/>
              <a:t>annotation</a:t>
            </a:r>
            <a:r>
              <a:rPr lang="es-ES" dirty="0"/>
              <a:t> </a:t>
            </a:r>
            <a:r>
              <a:rPr lang="es-ES" dirty="0" err="1" smtClean="0"/>
              <a:t>wins</a:t>
            </a:r>
            <a:endParaRPr lang="es-ES" dirty="0" smtClean="0"/>
          </a:p>
          <a:p>
            <a:pPr lvl="1"/>
            <a:r>
              <a:rPr lang="es-ES" dirty="0" err="1" smtClean="0"/>
              <a:t>some</a:t>
            </a:r>
            <a:r>
              <a:rPr lang="es-ES" dirty="0" smtClean="0"/>
              <a:t> </a:t>
            </a:r>
            <a:r>
              <a:rPr lang="es-ES" dirty="0" err="1"/>
              <a:t>annotations</a:t>
            </a:r>
            <a:r>
              <a:rPr lang="es-ES" dirty="0"/>
              <a:t> are </a:t>
            </a:r>
            <a:r>
              <a:rPr lang="es-ES" dirty="0" err="1"/>
              <a:t>rubbish</a:t>
            </a:r>
            <a:r>
              <a:rPr lang="es-ES" dirty="0"/>
              <a:t> </a:t>
            </a:r>
            <a:r>
              <a:rPr lang="es-ES" dirty="0" err="1"/>
              <a:t>though</a:t>
            </a:r>
            <a:r>
              <a:rPr lang="es-ES" dirty="0"/>
              <a:t> </a:t>
            </a:r>
          </a:p>
          <a:p>
            <a:r>
              <a:rPr lang="es-ES" dirty="0" err="1" smtClean="0"/>
              <a:t>Custom</a:t>
            </a:r>
            <a:r>
              <a:rPr lang="es-ES" dirty="0" smtClean="0"/>
              <a:t> </a:t>
            </a:r>
            <a:r>
              <a:rPr lang="es-ES" dirty="0" err="1"/>
              <a:t>model</a:t>
            </a:r>
            <a:r>
              <a:rPr lang="es-ES" dirty="0"/>
              <a:t> </a:t>
            </a:r>
            <a:r>
              <a:rPr lang="es-ES" dirty="0" err="1"/>
              <a:t>databases</a:t>
            </a:r>
            <a:r>
              <a:rPr lang="es-ES" dirty="0"/>
              <a:t> </a:t>
            </a:r>
          </a:p>
          <a:p>
            <a:pPr lvl="1"/>
            <a:r>
              <a:rPr lang="es-ES" dirty="0" smtClean="0"/>
              <a:t>I </a:t>
            </a:r>
            <a:r>
              <a:rPr lang="es-ES" dirty="0" err="1"/>
              <a:t>took</a:t>
            </a:r>
            <a:r>
              <a:rPr lang="es-ES" dirty="0"/>
              <a:t> COG/PRK </a:t>
            </a:r>
            <a:r>
              <a:rPr lang="es-ES" dirty="0" err="1"/>
              <a:t>MSAs</a:t>
            </a:r>
            <a:r>
              <a:rPr lang="es-ES" dirty="0"/>
              <a:t> and </a:t>
            </a:r>
            <a:r>
              <a:rPr lang="es-ES" dirty="0" err="1"/>
              <a:t>made</a:t>
            </a:r>
            <a:r>
              <a:rPr lang="es-ES" dirty="0"/>
              <a:t> </a:t>
            </a:r>
            <a:r>
              <a:rPr lang="es-ES" dirty="0" err="1"/>
              <a:t>HMMs</a:t>
            </a:r>
            <a:r>
              <a:rPr lang="es-ES" dirty="0"/>
              <a:t> </a:t>
            </a:r>
            <a:r>
              <a:rPr lang="es-ES" dirty="0" smtClean="0"/>
              <a:t> </a:t>
            </a:r>
          </a:p>
          <a:p>
            <a:r>
              <a:rPr lang="es-ES" dirty="0" err="1" smtClean="0"/>
              <a:t>Existing</a:t>
            </a:r>
            <a:r>
              <a:rPr lang="es-ES" dirty="0" smtClean="0"/>
              <a:t> </a:t>
            </a:r>
            <a:r>
              <a:rPr lang="es-ES" dirty="0" err="1"/>
              <a:t>model</a:t>
            </a:r>
            <a:r>
              <a:rPr lang="es-ES" dirty="0"/>
              <a:t> </a:t>
            </a:r>
            <a:r>
              <a:rPr lang="es-ES" dirty="0" err="1"/>
              <a:t>databases</a:t>
            </a:r>
            <a:r>
              <a:rPr lang="es-ES" dirty="0"/>
              <a:t> </a:t>
            </a:r>
          </a:p>
          <a:p>
            <a:pPr lvl="1"/>
            <a:r>
              <a:rPr lang="es-ES" dirty="0" err="1" smtClean="0"/>
              <a:t>Pfam</a:t>
            </a:r>
            <a:r>
              <a:rPr lang="es-ES" dirty="0"/>
              <a:t>, </a:t>
            </a:r>
            <a:r>
              <a:rPr lang="es-ES" dirty="0" err="1"/>
              <a:t>TIGRfams</a:t>
            </a:r>
            <a:r>
              <a:rPr lang="es-ES" dirty="0"/>
              <a:t> are </a:t>
            </a:r>
            <a:r>
              <a:rPr lang="es-ES" dirty="0" err="1"/>
              <a:t>well</a:t>
            </a:r>
            <a:r>
              <a:rPr lang="es-ES" dirty="0"/>
              <a:t> </a:t>
            </a:r>
            <a:r>
              <a:rPr lang="es-ES" dirty="0" err="1"/>
              <a:t>curated</a:t>
            </a:r>
            <a:r>
              <a:rPr lang="es-ES" dirty="0"/>
              <a:t> </a:t>
            </a:r>
            <a:r>
              <a:rPr lang="es-ES" dirty="0" smtClean="0"/>
              <a:t> </a:t>
            </a:r>
          </a:p>
          <a:p>
            <a:r>
              <a:rPr lang="es-ES" dirty="0" smtClean="0"/>
              <a:t>And </a:t>
            </a:r>
            <a:r>
              <a:rPr lang="es-ES" dirty="0" err="1"/>
              <a:t>if</a:t>
            </a:r>
            <a:r>
              <a:rPr lang="es-ES" dirty="0"/>
              <a:t> </a:t>
            </a:r>
            <a:r>
              <a:rPr lang="es-ES" dirty="0" err="1"/>
              <a:t>all</a:t>
            </a:r>
            <a:r>
              <a:rPr lang="es-ES" dirty="0"/>
              <a:t> </a:t>
            </a:r>
            <a:r>
              <a:rPr lang="es-ES" dirty="0" err="1"/>
              <a:t>else</a:t>
            </a:r>
            <a:r>
              <a:rPr lang="es-ES" dirty="0"/>
              <a:t> </a:t>
            </a:r>
            <a:r>
              <a:rPr lang="es-ES" dirty="0" err="1" smtClean="0"/>
              <a:t>fails</a:t>
            </a:r>
            <a:endParaRPr lang="es-ES" dirty="0" smtClean="0"/>
          </a:p>
          <a:p>
            <a:pPr lvl="1"/>
            <a:r>
              <a:rPr lang="es-ES" dirty="0" err="1" smtClean="0"/>
              <a:t>we</a:t>
            </a:r>
            <a:r>
              <a:rPr lang="es-ES" dirty="0" smtClean="0"/>
              <a:t> </a:t>
            </a:r>
            <a:r>
              <a:rPr lang="es-ES" dirty="0" err="1"/>
              <a:t>always</a:t>
            </a:r>
            <a:r>
              <a:rPr lang="es-ES" dirty="0"/>
              <a:t> </a:t>
            </a:r>
            <a:r>
              <a:rPr lang="es-ES" dirty="0" err="1"/>
              <a:t>have</a:t>
            </a:r>
            <a:r>
              <a:rPr lang="es-ES" dirty="0"/>
              <a:t> </a:t>
            </a:r>
            <a:r>
              <a:rPr lang="es-ES" dirty="0" err="1"/>
              <a:t>our</a:t>
            </a:r>
            <a:r>
              <a:rPr lang="es-ES" dirty="0"/>
              <a:t> </a:t>
            </a:r>
            <a:r>
              <a:rPr lang="es-ES" dirty="0" err="1"/>
              <a:t>friend</a:t>
            </a:r>
            <a:r>
              <a:rPr lang="es-ES" dirty="0"/>
              <a:t> "</a:t>
            </a:r>
            <a:r>
              <a:rPr lang="es-ES" dirty="0" err="1"/>
              <a:t>hypothetical</a:t>
            </a:r>
            <a:r>
              <a:rPr lang="es-ES" dirty="0"/>
              <a:t> </a:t>
            </a:r>
            <a:r>
              <a:rPr lang="es-ES" dirty="0" err="1"/>
              <a:t>protein</a:t>
            </a:r>
            <a:r>
              <a:rPr lang="es-ES" dirty="0"/>
              <a:t>"</a:t>
            </a:r>
          </a:p>
        </p:txBody>
      </p:sp>
      <p:sp>
        <p:nvSpPr>
          <p:cNvPr id="4" name="Marcador de fecha 3"/>
          <p:cNvSpPr>
            <a:spLocks noGrp="1"/>
          </p:cNvSpPr>
          <p:nvPr>
            <p:ph type="dt" sz="half" idx="10"/>
          </p:nvPr>
        </p:nvSpPr>
        <p:spPr/>
        <p:txBody>
          <a:bodyPr/>
          <a:lstStyle/>
          <a:p>
            <a:r>
              <a:rPr lang="es-ES" smtClean="0"/>
              <a:t>28/10/2022</a:t>
            </a:r>
            <a:endParaRPr lang="es-ES"/>
          </a:p>
        </p:txBody>
      </p:sp>
      <p:sp>
        <p:nvSpPr>
          <p:cNvPr id="5" name="Marcador de pie de página 4"/>
          <p:cNvSpPr>
            <a:spLocks noGrp="1"/>
          </p:cNvSpPr>
          <p:nvPr>
            <p:ph type="ftr" sz="quarter" idx="11"/>
          </p:nvPr>
        </p:nvSpPr>
        <p:spPr/>
        <p:txBody>
          <a:bodyPr/>
          <a:lstStyle/>
          <a:p>
            <a:r>
              <a:rPr lang="es-ES_tradnl" smtClean="0"/>
              <a:t>Secuenciación de genomas  bacterianos: herramientas y aplicaciones</a:t>
            </a:r>
            <a:endParaRPr lang="es-ES" dirty="0"/>
          </a:p>
        </p:txBody>
      </p:sp>
      <p:sp>
        <p:nvSpPr>
          <p:cNvPr id="6" name="Marcador de número de diapositiva 5"/>
          <p:cNvSpPr>
            <a:spLocks noGrp="1"/>
          </p:cNvSpPr>
          <p:nvPr>
            <p:ph type="sldNum" sz="quarter" idx="12"/>
          </p:nvPr>
        </p:nvSpPr>
        <p:spPr/>
        <p:txBody>
          <a:bodyPr/>
          <a:lstStyle/>
          <a:p>
            <a:fld id="{DD18BE11-CAC0-41C0-BEC2-9926CE80C6A6}" type="slidenum">
              <a:rPr lang="es-ES" smtClean="0"/>
              <a:t>22</a:t>
            </a:fld>
            <a:endParaRPr lang="es-ES"/>
          </a:p>
        </p:txBody>
      </p:sp>
    </p:spTree>
    <p:extLst>
      <p:ext uri="{BB962C8B-B14F-4D97-AF65-F5344CB8AC3E}">
        <p14:creationId xmlns:p14="http://schemas.microsoft.com/office/powerpoint/2010/main" val="27241162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DD49B-3796-4251-9B2B-F1F34D534261}"/>
              </a:ext>
            </a:extLst>
          </p:cNvPr>
          <p:cNvSpPr>
            <a:spLocks noGrp="1"/>
          </p:cNvSpPr>
          <p:nvPr>
            <p:ph type="title"/>
          </p:nvPr>
        </p:nvSpPr>
        <p:spPr/>
        <p:txBody>
          <a:bodyPr/>
          <a:lstStyle/>
          <a:p>
            <a:r>
              <a:rPr lang="es-ES" dirty="0" err="1">
                <a:solidFill>
                  <a:srgbClr val="1F497D"/>
                </a:solidFill>
              </a:rPr>
              <a:t>Automatic</a:t>
            </a:r>
            <a:r>
              <a:rPr lang="es-ES" dirty="0">
                <a:solidFill>
                  <a:srgbClr val="1F497D"/>
                </a:solidFill>
              </a:rPr>
              <a:t> </a:t>
            </a:r>
            <a:r>
              <a:rPr lang="es-ES" dirty="0" err="1">
                <a:solidFill>
                  <a:srgbClr val="1F497D"/>
                </a:solidFill>
              </a:rPr>
              <a:t>annotation</a:t>
            </a:r>
            <a:r>
              <a:rPr lang="es-ES" dirty="0">
                <a:solidFill>
                  <a:srgbClr val="1F497D"/>
                </a:solidFill>
              </a:rPr>
              <a:t>: </a:t>
            </a:r>
            <a:r>
              <a:rPr lang="es-ES" dirty="0" err="1">
                <a:solidFill>
                  <a:srgbClr val="1F497D"/>
                </a:solidFill>
              </a:rPr>
              <a:t>Prokka</a:t>
            </a:r>
            <a:r>
              <a:rPr lang="es-ES" dirty="0">
                <a:solidFill>
                  <a:srgbClr val="1F497D"/>
                </a:solidFill>
              </a:rPr>
              <a:t> output</a:t>
            </a:r>
            <a:endParaRPr lang="en-GB" dirty="0"/>
          </a:p>
        </p:txBody>
      </p:sp>
      <p:sp>
        <p:nvSpPr>
          <p:cNvPr id="4" name="Date Placeholder 3">
            <a:extLst>
              <a:ext uri="{FF2B5EF4-FFF2-40B4-BE49-F238E27FC236}">
                <a16:creationId xmlns:a16="http://schemas.microsoft.com/office/drawing/2014/main" id="{6819A73A-90D0-4B7A-A663-30B275FD9FFE}"/>
              </a:ext>
            </a:extLst>
          </p:cNvPr>
          <p:cNvSpPr>
            <a:spLocks noGrp="1"/>
          </p:cNvSpPr>
          <p:nvPr>
            <p:ph type="dt" sz="half" idx="10"/>
          </p:nvPr>
        </p:nvSpPr>
        <p:spPr/>
        <p:txBody>
          <a:bodyPr/>
          <a:lstStyle/>
          <a:p>
            <a:r>
              <a:rPr lang="es-ES" smtClean="0"/>
              <a:t>28/10/2022</a:t>
            </a:r>
            <a:endParaRPr lang="es-ES"/>
          </a:p>
        </p:txBody>
      </p:sp>
      <p:sp>
        <p:nvSpPr>
          <p:cNvPr id="5" name="Footer Placeholder 4">
            <a:extLst>
              <a:ext uri="{FF2B5EF4-FFF2-40B4-BE49-F238E27FC236}">
                <a16:creationId xmlns:a16="http://schemas.microsoft.com/office/drawing/2014/main" id="{3B9FEF8D-F394-47B8-98AC-E5AF5F666CFB}"/>
              </a:ext>
            </a:extLst>
          </p:cNvPr>
          <p:cNvSpPr>
            <a:spLocks noGrp="1"/>
          </p:cNvSpPr>
          <p:nvPr>
            <p:ph type="ftr" sz="quarter" idx="11"/>
          </p:nvPr>
        </p:nvSpPr>
        <p:spPr/>
        <p:txBody>
          <a:bodyPr/>
          <a:lstStyle/>
          <a:p>
            <a:r>
              <a:rPr lang="es-ES_tradnl"/>
              <a:t>Secuenciación de genomas  bacterianos: herramientas y aplicaciones</a:t>
            </a:r>
            <a:endParaRPr lang="es-ES" dirty="0"/>
          </a:p>
        </p:txBody>
      </p:sp>
      <p:sp>
        <p:nvSpPr>
          <p:cNvPr id="6" name="Slide Number Placeholder 5">
            <a:extLst>
              <a:ext uri="{FF2B5EF4-FFF2-40B4-BE49-F238E27FC236}">
                <a16:creationId xmlns:a16="http://schemas.microsoft.com/office/drawing/2014/main" id="{4686C3FD-BDE8-4EE5-A6C8-232DE629E971}"/>
              </a:ext>
            </a:extLst>
          </p:cNvPr>
          <p:cNvSpPr>
            <a:spLocks noGrp="1"/>
          </p:cNvSpPr>
          <p:nvPr>
            <p:ph type="sldNum" sz="quarter" idx="12"/>
          </p:nvPr>
        </p:nvSpPr>
        <p:spPr/>
        <p:txBody>
          <a:bodyPr/>
          <a:lstStyle/>
          <a:p>
            <a:fld id="{DD18BE11-CAC0-41C0-BEC2-9926CE80C6A6}" type="slidenum">
              <a:rPr lang="es-ES" smtClean="0"/>
              <a:t>23</a:t>
            </a:fld>
            <a:endParaRPr lang="es-ES"/>
          </a:p>
        </p:txBody>
      </p:sp>
      <p:graphicFrame>
        <p:nvGraphicFramePr>
          <p:cNvPr id="7" name="Table 6">
            <a:extLst>
              <a:ext uri="{FF2B5EF4-FFF2-40B4-BE49-F238E27FC236}">
                <a16:creationId xmlns:a16="http://schemas.microsoft.com/office/drawing/2014/main" id="{393F8CBA-9A57-49BE-8368-C4C911CE37F7}"/>
              </a:ext>
            </a:extLst>
          </p:cNvPr>
          <p:cNvGraphicFramePr>
            <a:graphicFrameLocks noGrp="1"/>
          </p:cNvGraphicFramePr>
          <p:nvPr>
            <p:extLst>
              <p:ext uri="{D42A27DB-BD31-4B8C-83A1-F6EECF244321}">
                <p14:modId xmlns:p14="http://schemas.microsoft.com/office/powerpoint/2010/main" val="4176240992"/>
              </p:ext>
            </p:extLst>
          </p:nvPr>
        </p:nvGraphicFramePr>
        <p:xfrm>
          <a:off x="2567608" y="1862608"/>
          <a:ext cx="7272808" cy="4079240"/>
        </p:xfrm>
        <a:graphic>
          <a:graphicData uri="http://schemas.openxmlformats.org/drawingml/2006/table">
            <a:tbl>
              <a:tblPr firstRow="1" bandRow="1">
                <a:tableStyleId>{69012ECD-51FC-41F1-AA8D-1B2483CD663E}</a:tableStyleId>
              </a:tblPr>
              <a:tblGrid>
                <a:gridCol w="1718177">
                  <a:extLst>
                    <a:ext uri="{9D8B030D-6E8A-4147-A177-3AD203B41FA5}">
                      <a16:colId xmlns:a16="http://schemas.microsoft.com/office/drawing/2014/main" val="1368046304"/>
                    </a:ext>
                  </a:extLst>
                </a:gridCol>
                <a:gridCol w="5554631">
                  <a:extLst>
                    <a:ext uri="{9D8B030D-6E8A-4147-A177-3AD203B41FA5}">
                      <a16:colId xmlns:a16="http://schemas.microsoft.com/office/drawing/2014/main" val="1881274164"/>
                    </a:ext>
                  </a:extLst>
                </a:gridCol>
              </a:tblGrid>
              <a:tr h="370840">
                <a:tc>
                  <a:txBody>
                    <a:bodyPr/>
                    <a:lstStyle/>
                    <a:p>
                      <a:r>
                        <a:rPr lang="es-ES" dirty="0" err="1"/>
                        <a:t>Suffix</a:t>
                      </a:r>
                      <a:endParaRPr lang="en-GB" dirty="0"/>
                    </a:p>
                  </a:txBody>
                  <a:tcPr/>
                </a:tc>
                <a:tc>
                  <a:txBody>
                    <a:bodyPr/>
                    <a:lstStyle/>
                    <a:p>
                      <a:r>
                        <a:rPr lang="en-GB" dirty="0"/>
                        <a:t>Description of file contents</a:t>
                      </a:r>
                    </a:p>
                  </a:txBody>
                  <a:tcPr/>
                </a:tc>
                <a:extLst>
                  <a:ext uri="{0D108BD9-81ED-4DB2-BD59-A6C34878D82A}">
                    <a16:rowId xmlns:a16="http://schemas.microsoft.com/office/drawing/2014/main" val="3476643089"/>
                  </a:ext>
                </a:extLst>
              </a:tr>
              <a:tr h="370840">
                <a:tc>
                  <a:txBody>
                    <a:bodyPr/>
                    <a:lstStyle/>
                    <a:p>
                      <a:r>
                        <a:rPr lang="es-ES" dirty="0"/>
                        <a:t>.</a:t>
                      </a:r>
                      <a:r>
                        <a:rPr lang="es-ES" dirty="0" err="1"/>
                        <a:t>fna</a:t>
                      </a:r>
                      <a:endParaRPr lang="es-ES" dirty="0"/>
                    </a:p>
                  </a:txBody>
                  <a:tcPr/>
                </a:tc>
                <a:tc>
                  <a:txBody>
                    <a:bodyPr/>
                    <a:lstStyle/>
                    <a:p>
                      <a:r>
                        <a:rPr lang="en-GB" dirty="0"/>
                        <a:t>FASTA file of original input contigs (nucleotide)</a:t>
                      </a:r>
                    </a:p>
                  </a:txBody>
                  <a:tcPr/>
                </a:tc>
                <a:extLst>
                  <a:ext uri="{0D108BD9-81ED-4DB2-BD59-A6C34878D82A}">
                    <a16:rowId xmlns:a16="http://schemas.microsoft.com/office/drawing/2014/main" val="611663805"/>
                  </a:ext>
                </a:extLst>
              </a:tr>
              <a:tr h="370840">
                <a:tc>
                  <a:txBody>
                    <a:bodyPr/>
                    <a:lstStyle/>
                    <a:p>
                      <a:r>
                        <a:rPr lang="es-ES" dirty="0"/>
                        <a:t>.</a:t>
                      </a:r>
                      <a:r>
                        <a:rPr lang="es-ES" dirty="0" err="1"/>
                        <a:t>faa</a:t>
                      </a:r>
                      <a:endParaRPr lang="en-GB" dirty="0"/>
                    </a:p>
                  </a:txBody>
                  <a:tcPr/>
                </a:tc>
                <a:tc>
                  <a:txBody>
                    <a:bodyPr/>
                    <a:lstStyle/>
                    <a:p>
                      <a:r>
                        <a:rPr lang="en-GB" dirty="0"/>
                        <a:t>FASTA file of translated coding genes (protein)</a:t>
                      </a:r>
                    </a:p>
                  </a:txBody>
                  <a:tcPr/>
                </a:tc>
                <a:extLst>
                  <a:ext uri="{0D108BD9-81ED-4DB2-BD59-A6C34878D82A}">
                    <a16:rowId xmlns:a16="http://schemas.microsoft.com/office/drawing/2014/main" val="4267182187"/>
                  </a:ext>
                </a:extLst>
              </a:tr>
              <a:tr h="370840">
                <a:tc>
                  <a:txBody>
                    <a:bodyPr/>
                    <a:lstStyle/>
                    <a:p>
                      <a:r>
                        <a:rPr lang="es-ES" dirty="0"/>
                        <a:t>.</a:t>
                      </a:r>
                      <a:r>
                        <a:rPr lang="es-ES" dirty="0" err="1"/>
                        <a:t>ffn</a:t>
                      </a:r>
                      <a:endParaRPr lang="en-GB" dirty="0"/>
                    </a:p>
                  </a:txBody>
                  <a:tcPr/>
                </a:tc>
                <a:tc>
                  <a:txBody>
                    <a:bodyPr/>
                    <a:lstStyle/>
                    <a:p>
                      <a:r>
                        <a:rPr lang="en-GB" dirty="0"/>
                        <a:t>FASTA file of all genomic features (nucleotide)</a:t>
                      </a:r>
                    </a:p>
                  </a:txBody>
                  <a:tcPr/>
                </a:tc>
                <a:extLst>
                  <a:ext uri="{0D108BD9-81ED-4DB2-BD59-A6C34878D82A}">
                    <a16:rowId xmlns:a16="http://schemas.microsoft.com/office/drawing/2014/main" val="952261925"/>
                  </a:ext>
                </a:extLst>
              </a:tr>
              <a:tr h="370840">
                <a:tc>
                  <a:txBody>
                    <a:bodyPr/>
                    <a:lstStyle/>
                    <a:p>
                      <a:r>
                        <a:rPr lang="es-ES" dirty="0"/>
                        <a:t>.</a:t>
                      </a:r>
                      <a:r>
                        <a:rPr lang="es-ES" dirty="0" err="1"/>
                        <a:t>fsa</a:t>
                      </a:r>
                      <a:endParaRPr lang="en-GB" dirty="0"/>
                    </a:p>
                  </a:txBody>
                  <a:tcPr/>
                </a:tc>
                <a:tc>
                  <a:txBody>
                    <a:bodyPr/>
                    <a:lstStyle/>
                    <a:p>
                      <a:r>
                        <a:rPr lang="en-GB" dirty="0"/>
                        <a:t>Contig sequences for submission (nucleotide)</a:t>
                      </a:r>
                    </a:p>
                  </a:txBody>
                  <a:tcPr/>
                </a:tc>
                <a:extLst>
                  <a:ext uri="{0D108BD9-81ED-4DB2-BD59-A6C34878D82A}">
                    <a16:rowId xmlns:a16="http://schemas.microsoft.com/office/drawing/2014/main" val="835627749"/>
                  </a:ext>
                </a:extLst>
              </a:tr>
              <a:tr h="370840">
                <a:tc>
                  <a:txBody>
                    <a:bodyPr/>
                    <a:lstStyle/>
                    <a:p>
                      <a:r>
                        <a:rPr lang="es-ES" dirty="0"/>
                        <a:t>.</a:t>
                      </a:r>
                      <a:r>
                        <a:rPr lang="es-ES" dirty="0" err="1"/>
                        <a:t>tbl</a:t>
                      </a:r>
                      <a:endParaRPr lang="en-GB" dirty="0"/>
                    </a:p>
                  </a:txBody>
                  <a:tcPr/>
                </a:tc>
                <a:tc>
                  <a:txBody>
                    <a:bodyPr/>
                    <a:lstStyle/>
                    <a:p>
                      <a:r>
                        <a:rPr lang="en-GB" dirty="0"/>
                        <a:t>Feature table for submission</a:t>
                      </a:r>
                    </a:p>
                  </a:txBody>
                  <a:tcPr/>
                </a:tc>
                <a:extLst>
                  <a:ext uri="{0D108BD9-81ED-4DB2-BD59-A6C34878D82A}">
                    <a16:rowId xmlns:a16="http://schemas.microsoft.com/office/drawing/2014/main" val="2783640111"/>
                  </a:ext>
                </a:extLst>
              </a:tr>
              <a:tr h="370840">
                <a:tc>
                  <a:txBody>
                    <a:bodyPr/>
                    <a:lstStyle/>
                    <a:p>
                      <a:r>
                        <a:rPr lang="es-ES" dirty="0"/>
                        <a:t>.</a:t>
                      </a:r>
                      <a:r>
                        <a:rPr lang="es-ES" dirty="0" err="1"/>
                        <a:t>sqn</a:t>
                      </a:r>
                      <a:endParaRPr lang="en-GB" dirty="0"/>
                    </a:p>
                  </a:txBody>
                  <a:tcPr/>
                </a:tc>
                <a:tc>
                  <a:txBody>
                    <a:bodyPr/>
                    <a:lstStyle/>
                    <a:p>
                      <a:r>
                        <a:rPr lang="en-GB" b="1" dirty="0"/>
                        <a:t>Sequin</a:t>
                      </a:r>
                      <a:r>
                        <a:rPr lang="en-GB" dirty="0"/>
                        <a:t> editable file for submission</a:t>
                      </a:r>
                    </a:p>
                  </a:txBody>
                  <a:tcPr/>
                </a:tc>
                <a:extLst>
                  <a:ext uri="{0D108BD9-81ED-4DB2-BD59-A6C34878D82A}">
                    <a16:rowId xmlns:a16="http://schemas.microsoft.com/office/drawing/2014/main" val="1479791860"/>
                  </a:ext>
                </a:extLst>
              </a:tr>
              <a:tr h="370840">
                <a:tc>
                  <a:txBody>
                    <a:bodyPr/>
                    <a:lstStyle/>
                    <a:p>
                      <a:r>
                        <a:rPr lang="es-ES" b="1" dirty="0"/>
                        <a:t>.</a:t>
                      </a:r>
                      <a:r>
                        <a:rPr lang="es-ES" b="1" dirty="0" err="1"/>
                        <a:t>gbk</a:t>
                      </a:r>
                      <a:endParaRPr lang="en-GB" b="1" dirty="0"/>
                    </a:p>
                  </a:txBody>
                  <a:tcPr/>
                </a:tc>
                <a:tc>
                  <a:txBody>
                    <a:bodyPr/>
                    <a:lstStyle/>
                    <a:p>
                      <a:r>
                        <a:rPr lang="en-GB" dirty="0" err="1"/>
                        <a:t>Genbank</a:t>
                      </a:r>
                      <a:r>
                        <a:rPr lang="en-GB" dirty="0"/>
                        <a:t> file containing sequences and annotations</a:t>
                      </a:r>
                    </a:p>
                  </a:txBody>
                  <a:tcPr/>
                </a:tc>
                <a:extLst>
                  <a:ext uri="{0D108BD9-81ED-4DB2-BD59-A6C34878D82A}">
                    <a16:rowId xmlns:a16="http://schemas.microsoft.com/office/drawing/2014/main" val="4174256604"/>
                  </a:ext>
                </a:extLst>
              </a:tr>
              <a:tr h="370840">
                <a:tc>
                  <a:txBody>
                    <a:bodyPr/>
                    <a:lstStyle/>
                    <a:p>
                      <a:r>
                        <a:rPr lang="es-ES" b="1" dirty="0"/>
                        <a:t>.</a:t>
                      </a:r>
                      <a:r>
                        <a:rPr lang="es-ES" b="1" dirty="0" err="1"/>
                        <a:t>gff</a:t>
                      </a:r>
                      <a:endParaRPr lang="en-GB" b="1" dirty="0"/>
                    </a:p>
                  </a:txBody>
                  <a:tcPr/>
                </a:tc>
                <a:tc>
                  <a:txBody>
                    <a:bodyPr/>
                    <a:lstStyle/>
                    <a:p>
                      <a:r>
                        <a:rPr lang="en-GB" dirty="0"/>
                        <a:t>GFF v3 file containing sequences and annotations</a:t>
                      </a:r>
                    </a:p>
                  </a:txBody>
                  <a:tcPr/>
                </a:tc>
                <a:extLst>
                  <a:ext uri="{0D108BD9-81ED-4DB2-BD59-A6C34878D82A}">
                    <a16:rowId xmlns:a16="http://schemas.microsoft.com/office/drawing/2014/main" val="1130954181"/>
                  </a:ext>
                </a:extLst>
              </a:tr>
              <a:tr h="370840">
                <a:tc>
                  <a:txBody>
                    <a:bodyPr/>
                    <a:lstStyle/>
                    <a:p>
                      <a:r>
                        <a:rPr lang="es-ES" dirty="0"/>
                        <a:t>.log</a:t>
                      </a:r>
                      <a:endParaRPr lang="en-GB" dirty="0"/>
                    </a:p>
                  </a:txBody>
                  <a:tcPr/>
                </a:tc>
                <a:tc>
                  <a:txBody>
                    <a:bodyPr/>
                    <a:lstStyle/>
                    <a:p>
                      <a:r>
                        <a:rPr lang="en-GB" dirty="0"/>
                        <a:t>Log file of </a:t>
                      </a:r>
                      <a:r>
                        <a:rPr lang="en-GB" dirty="0" err="1"/>
                        <a:t>Prokka</a:t>
                      </a:r>
                      <a:r>
                        <a:rPr lang="en-GB" dirty="0"/>
                        <a:t> processing output</a:t>
                      </a:r>
                    </a:p>
                  </a:txBody>
                  <a:tcPr/>
                </a:tc>
                <a:extLst>
                  <a:ext uri="{0D108BD9-81ED-4DB2-BD59-A6C34878D82A}">
                    <a16:rowId xmlns:a16="http://schemas.microsoft.com/office/drawing/2014/main" val="3023658806"/>
                  </a:ext>
                </a:extLst>
              </a:tr>
              <a:tr h="370840">
                <a:tc>
                  <a:txBody>
                    <a:bodyPr/>
                    <a:lstStyle/>
                    <a:p>
                      <a:r>
                        <a:rPr lang="es-ES" dirty="0"/>
                        <a:t>.</a:t>
                      </a:r>
                      <a:r>
                        <a:rPr lang="es-ES" dirty="0" err="1"/>
                        <a:t>txt</a:t>
                      </a:r>
                      <a:endParaRPr lang="en-GB" dirty="0"/>
                    </a:p>
                  </a:txBody>
                  <a:tcPr/>
                </a:tc>
                <a:tc>
                  <a:txBody>
                    <a:bodyPr/>
                    <a:lstStyle/>
                    <a:p>
                      <a:r>
                        <a:rPr lang="en-GB" dirty="0"/>
                        <a:t>Annotation summary statistics</a:t>
                      </a:r>
                    </a:p>
                  </a:txBody>
                  <a:tcPr/>
                </a:tc>
                <a:extLst>
                  <a:ext uri="{0D108BD9-81ED-4DB2-BD59-A6C34878D82A}">
                    <a16:rowId xmlns:a16="http://schemas.microsoft.com/office/drawing/2014/main" val="1302764812"/>
                  </a:ext>
                </a:extLst>
              </a:tr>
            </a:tbl>
          </a:graphicData>
        </a:graphic>
      </p:graphicFrame>
    </p:spTree>
    <p:extLst>
      <p:ext uri="{BB962C8B-B14F-4D97-AF65-F5344CB8AC3E}">
        <p14:creationId xmlns:p14="http://schemas.microsoft.com/office/powerpoint/2010/main" val="29736177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DD49B-3796-4251-9B2B-F1F34D534261}"/>
              </a:ext>
            </a:extLst>
          </p:cNvPr>
          <p:cNvSpPr>
            <a:spLocks noGrp="1"/>
          </p:cNvSpPr>
          <p:nvPr>
            <p:ph type="title"/>
          </p:nvPr>
        </p:nvSpPr>
        <p:spPr/>
        <p:txBody>
          <a:bodyPr/>
          <a:lstStyle/>
          <a:p>
            <a:r>
              <a:rPr lang="es-ES" dirty="0" err="1">
                <a:solidFill>
                  <a:srgbClr val="1F497D"/>
                </a:solidFill>
              </a:rPr>
              <a:t>Annotation</a:t>
            </a:r>
            <a:r>
              <a:rPr lang="es-ES" dirty="0">
                <a:solidFill>
                  <a:srgbClr val="1F497D"/>
                </a:solidFill>
              </a:rPr>
              <a:t> </a:t>
            </a:r>
            <a:r>
              <a:rPr lang="es-ES" dirty="0" err="1">
                <a:solidFill>
                  <a:srgbClr val="1F497D"/>
                </a:solidFill>
              </a:rPr>
              <a:t>format</a:t>
            </a:r>
            <a:r>
              <a:rPr lang="es-ES" dirty="0">
                <a:solidFill>
                  <a:srgbClr val="1F497D"/>
                </a:solidFill>
              </a:rPr>
              <a:t>: gff3</a:t>
            </a:r>
            <a:endParaRPr lang="en-GB" dirty="0"/>
          </a:p>
        </p:txBody>
      </p:sp>
      <p:sp>
        <p:nvSpPr>
          <p:cNvPr id="4" name="Date Placeholder 3">
            <a:extLst>
              <a:ext uri="{FF2B5EF4-FFF2-40B4-BE49-F238E27FC236}">
                <a16:creationId xmlns:a16="http://schemas.microsoft.com/office/drawing/2014/main" id="{6819A73A-90D0-4B7A-A663-30B275FD9FFE}"/>
              </a:ext>
            </a:extLst>
          </p:cNvPr>
          <p:cNvSpPr>
            <a:spLocks noGrp="1"/>
          </p:cNvSpPr>
          <p:nvPr>
            <p:ph type="dt" sz="half" idx="10"/>
          </p:nvPr>
        </p:nvSpPr>
        <p:spPr/>
        <p:txBody>
          <a:bodyPr/>
          <a:lstStyle/>
          <a:p>
            <a:r>
              <a:rPr lang="es-ES" smtClean="0"/>
              <a:t>28/10/2022</a:t>
            </a:r>
            <a:endParaRPr lang="es-ES"/>
          </a:p>
        </p:txBody>
      </p:sp>
      <p:sp>
        <p:nvSpPr>
          <p:cNvPr id="5" name="Footer Placeholder 4">
            <a:extLst>
              <a:ext uri="{FF2B5EF4-FFF2-40B4-BE49-F238E27FC236}">
                <a16:creationId xmlns:a16="http://schemas.microsoft.com/office/drawing/2014/main" id="{3B9FEF8D-F394-47B8-98AC-E5AF5F666CFB}"/>
              </a:ext>
            </a:extLst>
          </p:cNvPr>
          <p:cNvSpPr>
            <a:spLocks noGrp="1"/>
          </p:cNvSpPr>
          <p:nvPr>
            <p:ph type="ftr" sz="quarter" idx="11"/>
          </p:nvPr>
        </p:nvSpPr>
        <p:spPr/>
        <p:txBody>
          <a:bodyPr/>
          <a:lstStyle/>
          <a:p>
            <a:r>
              <a:rPr lang="es-ES_tradnl"/>
              <a:t>Secuenciación de genomas  bacterianos: herramientas y aplicaciones</a:t>
            </a:r>
            <a:endParaRPr lang="es-ES" dirty="0"/>
          </a:p>
        </p:txBody>
      </p:sp>
      <p:sp>
        <p:nvSpPr>
          <p:cNvPr id="6" name="Slide Number Placeholder 5">
            <a:extLst>
              <a:ext uri="{FF2B5EF4-FFF2-40B4-BE49-F238E27FC236}">
                <a16:creationId xmlns:a16="http://schemas.microsoft.com/office/drawing/2014/main" id="{4686C3FD-BDE8-4EE5-A6C8-232DE629E971}"/>
              </a:ext>
            </a:extLst>
          </p:cNvPr>
          <p:cNvSpPr>
            <a:spLocks noGrp="1"/>
          </p:cNvSpPr>
          <p:nvPr>
            <p:ph type="sldNum" sz="quarter" idx="12"/>
          </p:nvPr>
        </p:nvSpPr>
        <p:spPr/>
        <p:txBody>
          <a:bodyPr/>
          <a:lstStyle/>
          <a:p>
            <a:fld id="{DD18BE11-CAC0-41C0-BEC2-9926CE80C6A6}" type="slidenum">
              <a:rPr lang="es-ES" smtClean="0"/>
              <a:t>24</a:t>
            </a:fld>
            <a:endParaRPr lang="es-ES"/>
          </a:p>
        </p:txBody>
      </p:sp>
      <p:sp>
        <p:nvSpPr>
          <p:cNvPr id="8" name="Content Placeholder 2">
            <a:extLst>
              <a:ext uri="{FF2B5EF4-FFF2-40B4-BE49-F238E27FC236}">
                <a16:creationId xmlns:a16="http://schemas.microsoft.com/office/drawing/2014/main" id="{37124095-3A6D-4CE2-908C-50F610A224D4}"/>
              </a:ext>
            </a:extLst>
          </p:cNvPr>
          <p:cNvSpPr>
            <a:spLocks noGrp="1"/>
          </p:cNvSpPr>
          <p:nvPr>
            <p:ph idx="1"/>
          </p:nvPr>
        </p:nvSpPr>
        <p:spPr>
          <a:xfrm>
            <a:off x="1981200" y="1916833"/>
            <a:ext cx="2746648" cy="4439517"/>
          </a:xfrm>
        </p:spPr>
        <p:txBody>
          <a:bodyPr>
            <a:normAutofit fontScale="70000" lnSpcReduction="20000"/>
          </a:bodyPr>
          <a:lstStyle/>
          <a:p>
            <a:pPr marL="457200" indent="-457200">
              <a:buFont typeface="+mj-lt"/>
              <a:buAutoNum type="arabicPeriod"/>
            </a:pPr>
            <a:r>
              <a:rPr lang="en-US" altLang="en-US" b="0" u="none" dirty="0" err="1"/>
              <a:t>Seqid</a:t>
            </a:r>
            <a:r>
              <a:rPr lang="en-US" altLang="en-US" b="0" u="none" dirty="0"/>
              <a:t> - name</a:t>
            </a:r>
          </a:p>
          <a:p>
            <a:pPr marL="457200" indent="-457200">
              <a:buFont typeface="+mj-lt"/>
              <a:buAutoNum type="arabicPeriod"/>
            </a:pPr>
            <a:r>
              <a:rPr lang="en-US" altLang="en-US" b="0" u="none" dirty="0"/>
              <a:t>Source - program</a:t>
            </a:r>
          </a:p>
          <a:p>
            <a:pPr marL="457200" indent="-457200">
              <a:buFont typeface="+mj-lt"/>
              <a:buAutoNum type="arabicPeriod"/>
            </a:pPr>
            <a:r>
              <a:rPr lang="en-US" altLang="en-US" b="0" u="none" dirty="0"/>
              <a:t>Type – term or SOFA sequence ontology</a:t>
            </a:r>
          </a:p>
          <a:p>
            <a:pPr marL="457200" indent="-457200">
              <a:buFont typeface="+mj-lt"/>
              <a:buAutoNum type="arabicPeriod"/>
            </a:pPr>
            <a:r>
              <a:rPr lang="en-US" altLang="en-US" b="0" u="none" dirty="0"/>
              <a:t>Start</a:t>
            </a:r>
          </a:p>
          <a:p>
            <a:pPr marL="457200" indent="-457200">
              <a:buFont typeface="+mj-lt"/>
              <a:buAutoNum type="arabicPeriod"/>
            </a:pPr>
            <a:r>
              <a:rPr lang="en-US" altLang="en-US" b="0" u="none" dirty="0"/>
              <a:t>End</a:t>
            </a:r>
          </a:p>
          <a:p>
            <a:pPr marL="457200" indent="-457200">
              <a:buFont typeface="+mj-lt"/>
              <a:buAutoNum type="arabicPeriod"/>
            </a:pPr>
            <a:r>
              <a:rPr lang="en-US" altLang="en-US" b="0" u="none" dirty="0"/>
              <a:t>Score</a:t>
            </a:r>
          </a:p>
          <a:p>
            <a:pPr marL="457200" indent="-457200">
              <a:buFont typeface="+mj-lt"/>
              <a:buAutoNum type="arabicPeriod"/>
            </a:pPr>
            <a:r>
              <a:rPr lang="en-US" altLang="en-US" b="0" u="none" dirty="0"/>
              <a:t>Strand – (+/-)</a:t>
            </a:r>
          </a:p>
          <a:p>
            <a:pPr marL="457200" indent="-457200">
              <a:buFont typeface="+mj-lt"/>
              <a:buAutoNum type="arabicPeriod"/>
            </a:pPr>
            <a:r>
              <a:rPr lang="en-US" altLang="en-US" b="0" u="none" dirty="0"/>
              <a:t>Phase – (0/1/2)</a:t>
            </a:r>
          </a:p>
          <a:p>
            <a:pPr marL="457200" indent="-457200">
              <a:buFont typeface="+mj-lt"/>
              <a:buAutoNum type="arabicPeriod"/>
            </a:pPr>
            <a:r>
              <a:rPr lang="en-US" altLang="en-US" b="0" u="none" dirty="0"/>
              <a:t>Attributes</a:t>
            </a:r>
          </a:p>
          <a:p>
            <a:pPr lvl="1"/>
            <a:r>
              <a:rPr lang="en-GB" altLang="en-US" dirty="0"/>
              <a:t>Name</a:t>
            </a:r>
          </a:p>
          <a:p>
            <a:pPr lvl="1"/>
            <a:r>
              <a:rPr lang="en-GB" altLang="en-US" dirty="0"/>
              <a:t>Alias</a:t>
            </a:r>
          </a:p>
          <a:p>
            <a:pPr lvl="1"/>
            <a:r>
              <a:rPr lang="en-GB" altLang="en-US" dirty="0"/>
              <a:t>Parent</a:t>
            </a:r>
          </a:p>
          <a:p>
            <a:pPr lvl="1"/>
            <a:r>
              <a:rPr lang="en-GB" altLang="en-US" dirty="0"/>
              <a:t>Target</a:t>
            </a:r>
          </a:p>
          <a:p>
            <a:pPr lvl="1"/>
            <a:r>
              <a:rPr lang="en-GB" altLang="en-US" dirty="0"/>
              <a:t>Gap</a:t>
            </a:r>
          </a:p>
          <a:p>
            <a:pPr lvl="1"/>
            <a:r>
              <a:rPr lang="en-GB" altLang="en-US" dirty="0" err="1"/>
              <a:t>Derives_from</a:t>
            </a:r>
            <a:endParaRPr lang="en-GB" altLang="en-US" dirty="0"/>
          </a:p>
          <a:p>
            <a:pPr lvl="1"/>
            <a:r>
              <a:rPr lang="en-GB" altLang="en-US" dirty="0"/>
              <a:t>Note</a:t>
            </a:r>
          </a:p>
          <a:p>
            <a:pPr lvl="1"/>
            <a:r>
              <a:rPr lang="en-GB" altLang="en-US" dirty="0" err="1"/>
              <a:t>Dbxref</a:t>
            </a:r>
            <a:endParaRPr lang="en-GB" altLang="en-US" dirty="0"/>
          </a:p>
          <a:p>
            <a:pPr lvl="1"/>
            <a:r>
              <a:rPr lang="en-GB" altLang="en-US" dirty="0" err="1"/>
              <a:t>Ontology_term</a:t>
            </a:r>
            <a:endParaRPr lang="en-US" altLang="en-US" dirty="0"/>
          </a:p>
          <a:p>
            <a:pPr marL="857250" lvl="1" indent="-457200"/>
            <a:endParaRPr lang="en-US" altLang="en-US" b="0" u="none" dirty="0"/>
          </a:p>
          <a:p>
            <a:pPr marL="457200" indent="-457200">
              <a:buFont typeface="+mj-lt"/>
              <a:buAutoNum type="arabicPeriod"/>
            </a:pPr>
            <a:endParaRPr lang="en-US" altLang="en-US" b="0" u="none" dirty="0"/>
          </a:p>
          <a:p>
            <a:endParaRPr lang="en-GB" b="0" u="none" dirty="0"/>
          </a:p>
          <a:p>
            <a:endParaRPr lang="en-GB" u="none" dirty="0"/>
          </a:p>
        </p:txBody>
      </p:sp>
      <p:pic>
        <p:nvPicPr>
          <p:cNvPr id="1028" name="Picture 4" descr="Resultado de imagen de gff3 example">
            <a:extLst>
              <a:ext uri="{FF2B5EF4-FFF2-40B4-BE49-F238E27FC236}">
                <a16:creationId xmlns:a16="http://schemas.microsoft.com/office/drawing/2014/main" id="{A234E643-6E35-4A70-81AB-5E3EE682BDCC}"/>
              </a:ext>
            </a:extLst>
          </p:cNvPr>
          <p:cNvPicPr>
            <a:picLocks noChangeAspect="1" noChangeArrowheads="1"/>
          </p:cNvPicPr>
          <p:nvPr/>
        </p:nvPicPr>
        <p:blipFill rotWithShape="1">
          <a:blip r:embed="rId3">
            <a:clrChange>
              <a:clrFrom>
                <a:srgbClr val="F6F8FA"/>
              </a:clrFrom>
              <a:clrTo>
                <a:srgbClr val="F6F8FA">
                  <a:alpha val="0"/>
                </a:srgbClr>
              </a:clrTo>
            </a:clrChange>
            <a:extLst>
              <a:ext uri="{28A0092B-C50C-407E-A947-70E740481C1C}">
                <a14:useLocalDpi xmlns:a14="http://schemas.microsoft.com/office/drawing/2010/main" val="0"/>
              </a:ext>
            </a:extLst>
          </a:blip>
          <a:srcRect l="5348"/>
          <a:stretch/>
        </p:blipFill>
        <p:spPr bwMode="auto">
          <a:xfrm>
            <a:off x="4511825" y="1669520"/>
            <a:ext cx="7292615" cy="4439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2788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838200" y="1973906"/>
            <a:ext cx="10515600" cy="682797"/>
          </a:xfrm>
        </p:spPr>
        <p:txBody>
          <a:bodyPr>
            <a:normAutofit/>
          </a:bodyPr>
          <a:lstStyle/>
          <a:p>
            <a:r>
              <a:rPr lang="es-ES" sz="1800" dirty="0" smtClean="0"/>
              <a:t>Formato standard para describir genes o transcritos…. 9 col, </a:t>
            </a:r>
            <a:r>
              <a:rPr lang="es-ES" sz="1800" dirty="0" err="1" smtClean="0"/>
              <a:t>tab-delimited</a:t>
            </a:r>
            <a:r>
              <a:rPr lang="es-ES" sz="1800" dirty="0" smtClean="0"/>
              <a:t>, </a:t>
            </a:r>
            <a:r>
              <a:rPr lang="es-ES" sz="1800" dirty="0" err="1" smtClean="0"/>
              <a:t>plain</a:t>
            </a:r>
            <a:r>
              <a:rPr lang="es-ES" sz="1800" dirty="0" smtClean="0"/>
              <a:t> </a:t>
            </a:r>
            <a:r>
              <a:rPr lang="es-ES" sz="1800" dirty="0" err="1" smtClean="0"/>
              <a:t>text</a:t>
            </a:r>
            <a:r>
              <a:rPr lang="es-ES" sz="1800" dirty="0" smtClean="0"/>
              <a:t> files</a:t>
            </a:r>
            <a:endParaRPr lang="es-ES" sz="1800" dirty="0"/>
          </a:p>
        </p:txBody>
      </p:sp>
      <p:sp>
        <p:nvSpPr>
          <p:cNvPr id="3" name="Marcador de fecha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17/06/2022</a:t>
            </a: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Marcador de número de diapositiva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7EACC9-4C9F-416D-B6F1-6FC3E84E4E0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ítulo 4"/>
          <p:cNvSpPr>
            <a:spLocks noGrp="1"/>
          </p:cNvSpPr>
          <p:nvPr>
            <p:ph type="title"/>
          </p:nvPr>
        </p:nvSpPr>
        <p:spPr/>
        <p:txBody>
          <a:bodyPr/>
          <a:lstStyle/>
          <a:p>
            <a:r>
              <a:rPr lang="es-ES" sz="2800" dirty="0" smtClean="0"/>
              <a:t>Formato del fichero GFF (General </a:t>
            </a:r>
            <a:r>
              <a:rPr lang="es-ES" sz="2800" dirty="0" err="1" smtClean="0"/>
              <a:t>feature</a:t>
            </a:r>
            <a:r>
              <a:rPr lang="es-ES" sz="2800" dirty="0" smtClean="0"/>
              <a:t> </a:t>
            </a:r>
            <a:r>
              <a:rPr lang="es-ES" sz="2800" dirty="0" err="1" smtClean="0"/>
              <a:t>format</a:t>
            </a:r>
            <a:r>
              <a:rPr lang="es-ES" sz="2800" dirty="0" smtClean="0"/>
              <a:t>)</a:t>
            </a:r>
            <a:endParaRPr lang="es-ES" sz="2800" dirty="0"/>
          </a:p>
        </p:txBody>
      </p:sp>
      <p:sp>
        <p:nvSpPr>
          <p:cNvPr id="6" name="Rectángulo 5"/>
          <p:cNvSpPr/>
          <p:nvPr/>
        </p:nvSpPr>
        <p:spPr>
          <a:xfrm>
            <a:off x="1926624" y="6320287"/>
            <a:ext cx="9047205"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rPr>
              <a:t>https://github.com/The-Sequence-Ontology/Specifications/blob/master/gff3.md</a:t>
            </a:r>
          </a:p>
        </p:txBody>
      </p:sp>
      <p:pic>
        <p:nvPicPr>
          <p:cNvPr id="7" name="Imagen 6"/>
          <p:cNvPicPr>
            <a:picLocks noChangeAspect="1"/>
          </p:cNvPicPr>
          <p:nvPr/>
        </p:nvPicPr>
        <p:blipFill>
          <a:blip r:embed="rId2"/>
          <a:stretch>
            <a:fillRect/>
          </a:stretch>
        </p:blipFill>
        <p:spPr>
          <a:xfrm>
            <a:off x="774357" y="2656704"/>
            <a:ext cx="5312112" cy="2458994"/>
          </a:xfrm>
          <a:prstGeom prst="rect">
            <a:avLst/>
          </a:prstGeom>
        </p:spPr>
      </p:pic>
      <p:pic>
        <p:nvPicPr>
          <p:cNvPr id="8" name="Imagen 7"/>
          <p:cNvPicPr>
            <a:picLocks noChangeAspect="1"/>
          </p:cNvPicPr>
          <p:nvPr/>
        </p:nvPicPr>
        <p:blipFill rotWithShape="1">
          <a:blip r:embed="rId3"/>
          <a:srcRect t="9171"/>
          <a:stretch/>
        </p:blipFill>
        <p:spPr>
          <a:xfrm>
            <a:off x="6450227" y="2597149"/>
            <a:ext cx="5239265" cy="3723137"/>
          </a:xfrm>
          <a:prstGeom prst="rect">
            <a:avLst/>
          </a:prstGeom>
        </p:spPr>
      </p:pic>
      <p:sp>
        <p:nvSpPr>
          <p:cNvPr id="10" name="CuadroTexto 9"/>
          <p:cNvSpPr txBox="1"/>
          <p:nvPr/>
        </p:nvSpPr>
        <p:spPr>
          <a:xfrm>
            <a:off x="6478795" y="2303300"/>
            <a:ext cx="552450" cy="276999"/>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err="1" smtClean="0">
                <a:ln>
                  <a:noFill/>
                </a:ln>
                <a:solidFill>
                  <a:prstClr val="black"/>
                </a:solidFill>
                <a:effectLst/>
                <a:uLnTx/>
                <a:uFillTx/>
                <a:latin typeface="Calibri" panose="020F0502020204030204"/>
                <a:ea typeface="+mn-ea"/>
                <a:cs typeface="+mn-cs"/>
              </a:rPr>
              <a:t>seqid</a:t>
            </a:r>
            <a:endPar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CuadroTexto 10"/>
          <p:cNvSpPr txBox="1"/>
          <p:nvPr/>
        </p:nvSpPr>
        <p:spPr>
          <a:xfrm>
            <a:off x="7045726" y="2300349"/>
            <a:ext cx="637774" cy="276999"/>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err="1" smtClean="0">
                <a:ln>
                  <a:noFill/>
                </a:ln>
                <a:solidFill>
                  <a:prstClr val="black"/>
                </a:solidFill>
                <a:effectLst/>
                <a:uLnTx/>
                <a:uFillTx/>
                <a:latin typeface="Calibri" panose="020F0502020204030204"/>
                <a:ea typeface="+mn-ea"/>
                <a:cs typeface="+mn-cs"/>
              </a:rPr>
              <a:t>source</a:t>
            </a:r>
            <a:endPar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3" name="Conector recto de flecha 12"/>
          <p:cNvCxnSpPr/>
          <p:nvPr/>
        </p:nvCxnSpPr>
        <p:spPr>
          <a:xfrm>
            <a:off x="6762750" y="2577348"/>
            <a:ext cx="146050" cy="407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p:cNvCxnSpPr/>
          <p:nvPr/>
        </p:nvCxnSpPr>
        <p:spPr>
          <a:xfrm flipH="1">
            <a:off x="7221323" y="2577348"/>
            <a:ext cx="173680" cy="407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CuadroTexto 15"/>
          <p:cNvSpPr txBox="1"/>
          <p:nvPr/>
        </p:nvSpPr>
        <p:spPr>
          <a:xfrm>
            <a:off x="7707526" y="2300348"/>
            <a:ext cx="458574" cy="276999"/>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err="1" smtClean="0">
                <a:ln>
                  <a:noFill/>
                </a:ln>
                <a:solidFill>
                  <a:prstClr val="black"/>
                </a:solidFill>
                <a:effectLst/>
                <a:uLnTx/>
                <a:uFillTx/>
                <a:latin typeface="Calibri" panose="020F0502020204030204"/>
                <a:ea typeface="+mn-ea"/>
                <a:cs typeface="+mn-cs"/>
              </a:rPr>
              <a:t>type</a:t>
            </a:r>
            <a:endPar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CuadroTexto 16"/>
          <p:cNvSpPr txBox="1"/>
          <p:nvPr/>
        </p:nvSpPr>
        <p:spPr>
          <a:xfrm>
            <a:off x="8183774" y="2300347"/>
            <a:ext cx="528425" cy="276999"/>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err="1" smtClean="0">
                <a:ln>
                  <a:noFill/>
                </a:ln>
                <a:solidFill>
                  <a:prstClr val="black"/>
                </a:solidFill>
                <a:effectLst/>
                <a:uLnTx/>
                <a:uFillTx/>
                <a:latin typeface="Calibri" panose="020F0502020204030204"/>
                <a:ea typeface="+mn-ea"/>
                <a:cs typeface="+mn-cs"/>
              </a:rPr>
              <a:t>start</a:t>
            </a:r>
            <a:endPar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CuadroTexto 17"/>
          <p:cNvSpPr txBox="1"/>
          <p:nvPr/>
        </p:nvSpPr>
        <p:spPr>
          <a:xfrm>
            <a:off x="8735539" y="2300347"/>
            <a:ext cx="458574" cy="276999"/>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err="1" smtClean="0">
                <a:ln>
                  <a:noFill/>
                </a:ln>
                <a:solidFill>
                  <a:prstClr val="black"/>
                </a:solidFill>
                <a:effectLst/>
                <a:uLnTx/>
                <a:uFillTx/>
                <a:latin typeface="Calibri" panose="020F0502020204030204"/>
                <a:ea typeface="+mn-ea"/>
                <a:cs typeface="+mn-cs"/>
              </a:rPr>
              <a:t>end</a:t>
            </a:r>
            <a:endPar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0" name="Conector recto de flecha 19"/>
          <p:cNvCxnSpPr/>
          <p:nvPr/>
        </p:nvCxnSpPr>
        <p:spPr>
          <a:xfrm flipH="1">
            <a:off x="7504299" y="2577346"/>
            <a:ext cx="438518" cy="407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p:cNvCxnSpPr/>
          <p:nvPr/>
        </p:nvCxnSpPr>
        <p:spPr>
          <a:xfrm flipH="1">
            <a:off x="8252939" y="2577346"/>
            <a:ext cx="186466" cy="3625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p:cNvCxnSpPr/>
          <p:nvPr/>
        </p:nvCxnSpPr>
        <p:spPr>
          <a:xfrm flipH="1">
            <a:off x="8610385" y="2577346"/>
            <a:ext cx="354441" cy="3625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CuadroTexto 26"/>
          <p:cNvSpPr txBox="1"/>
          <p:nvPr/>
        </p:nvSpPr>
        <p:spPr>
          <a:xfrm>
            <a:off x="9218480" y="2307013"/>
            <a:ext cx="522419" cy="276999"/>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smtClean="0">
                <a:ln>
                  <a:noFill/>
                </a:ln>
                <a:solidFill>
                  <a:prstClr val="black"/>
                </a:solidFill>
                <a:effectLst/>
                <a:uLnTx/>
                <a:uFillTx/>
                <a:latin typeface="Calibri" panose="020F0502020204030204"/>
                <a:ea typeface="+mn-ea"/>
                <a:cs typeface="+mn-cs"/>
              </a:rPr>
              <a:t>score</a:t>
            </a:r>
            <a:endPar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CuadroTexto 27"/>
          <p:cNvSpPr txBox="1"/>
          <p:nvPr/>
        </p:nvSpPr>
        <p:spPr>
          <a:xfrm>
            <a:off x="9765612" y="2300347"/>
            <a:ext cx="616638" cy="276999"/>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err="1" smtClean="0">
                <a:ln>
                  <a:noFill/>
                </a:ln>
                <a:solidFill>
                  <a:prstClr val="black"/>
                </a:solidFill>
                <a:effectLst/>
                <a:uLnTx/>
                <a:uFillTx/>
                <a:latin typeface="Calibri" panose="020F0502020204030204"/>
                <a:ea typeface="+mn-ea"/>
                <a:cs typeface="+mn-cs"/>
              </a:rPr>
              <a:t>strand</a:t>
            </a:r>
            <a:endPar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CuadroTexto 28"/>
          <p:cNvSpPr txBox="1"/>
          <p:nvPr/>
        </p:nvSpPr>
        <p:spPr>
          <a:xfrm>
            <a:off x="10406963" y="2307012"/>
            <a:ext cx="616638" cy="276999"/>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err="1" smtClean="0">
                <a:ln>
                  <a:noFill/>
                </a:ln>
                <a:solidFill>
                  <a:prstClr val="black"/>
                </a:solidFill>
                <a:effectLst/>
                <a:uLnTx/>
                <a:uFillTx/>
                <a:latin typeface="Calibri" panose="020F0502020204030204"/>
                <a:ea typeface="+mn-ea"/>
                <a:cs typeface="+mn-cs"/>
              </a:rPr>
              <a:t>phase</a:t>
            </a:r>
            <a:endPar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CuadroTexto 29"/>
          <p:cNvSpPr txBox="1"/>
          <p:nvPr/>
        </p:nvSpPr>
        <p:spPr>
          <a:xfrm>
            <a:off x="11045480" y="2307011"/>
            <a:ext cx="766893" cy="276999"/>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smtClean="0">
                <a:ln>
                  <a:noFill/>
                </a:ln>
                <a:solidFill>
                  <a:prstClr val="black"/>
                </a:solidFill>
                <a:effectLst/>
                <a:uLnTx/>
                <a:uFillTx/>
                <a:latin typeface="Calibri" panose="020F0502020204030204"/>
                <a:ea typeface="+mn-ea"/>
                <a:cs typeface="+mn-cs"/>
              </a:rPr>
              <a:t>atributes</a:t>
            </a:r>
            <a:endPar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32" name="Conector recto de flecha 31"/>
          <p:cNvCxnSpPr/>
          <p:nvPr/>
        </p:nvCxnSpPr>
        <p:spPr>
          <a:xfrm flipH="1">
            <a:off x="8794062" y="2597149"/>
            <a:ext cx="635858" cy="387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p:cNvCxnSpPr/>
          <p:nvPr/>
        </p:nvCxnSpPr>
        <p:spPr>
          <a:xfrm flipH="1">
            <a:off x="8964826" y="2597149"/>
            <a:ext cx="1106445" cy="387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p:cNvCxnSpPr/>
          <p:nvPr/>
        </p:nvCxnSpPr>
        <p:spPr>
          <a:xfrm flipH="1">
            <a:off x="9074150" y="2597149"/>
            <a:ext cx="1644650" cy="476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p:cNvCxnSpPr/>
          <p:nvPr/>
        </p:nvCxnSpPr>
        <p:spPr>
          <a:xfrm flipH="1">
            <a:off x="10406963" y="2597149"/>
            <a:ext cx="970177" cy="342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35082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DD49B-3796-4251-9B2B-F1F34D534261}"/>
              </a:ext>
            </a:extLst>
          </p:cNvPr>
          <p:cNvSpPr>
            <a:spLocks noGrp="1"/>
          </p:cNvSpPr>
          <p:nvPr>
            <p:ph type="title"/>
          </p:nvPr>
        </p:nvSpPr>
        <p:spPr/>
        <p:txBody>
          <a:bodyPr/>
          <a:lstStyle/>
          <a:p>
            <a:r>
              <a:rPr lang="es-ES" dirty="0" err="1">
                <a:solidFill>
                  <a:srgbClr val="1F497D"/>
                </a:solidFill>
              </a:rPr>
              <a:t>Annotation</a:t>
            </a:r>
            <a:r>
              <a:rPr lang="es-ES" dirty="0">
                <a:solidFill>
                  <a:srgbClr val="1F497D"/>
                </a:solidFill>
              </a:rPr>
              <a:t> </a:t>
            </a:r>
            <a:r>
              <a:rPr lang="es-ES" dirty="0" err="1">
                <a:solidFill>
                  <a:srgbClr val="1F497D"/>
                </a:solidFill>
              </a:rPr>
              <a:t>format</a:t>
            </a:r>
            <a:r>
              <a:rPr lang="es-ES" dirty="0">
                <a:solidFill>
                  <a:srgbClr val="1F497D"/>
                </a:solidFill>
              </a:rPr>
              <a:t>: </a:t>
            </a:r>
            <a:r>
              <a:rPr lang="es-ES" dirty="0" err="1">
                <a:solidFill>
                  <a:srgbClr val="1F497D"/>
                </a:solidFill>
              </a:rPr>
              <a:t>gbk</a:t>
            </a:r>
            <a:endParaRPr lang="en-GB" dirty="0"/>
          </a:p>
        </p:txBody>
      </p:sp>
      <p:sp>
        <p:nvSpPr>
          <p:cNvPr id="4" name="Date Placeholder 3">
            <a:extLst>
              <a:ext uri="{FF2B5EF4-FFF2-40B4-BE49-F238E27FC236}">
                <a16:creationId xmlns:a16="http://schemas.microsoft.com/office/drawing/2014/main" id="{6819A73A-90D0-4B7A-A663-30B275FD9FFE}"/>
              </a:ext>
            </a:extLst>
          </p:cNvPr>
          <p:cNvSpPr>
            <a:spLocks noGrp="1"/>
          </p:cNvSpPr>
          <p:nvPr>
            <p:ph type="dt" sz="half" idx="10"/>
          </p:nvPr>
        </p:nvSpPr>
        <p:spPr/>
        <p:txBody>
          <a:bodyPr/>
          <a:lstStyle/>
          <a:p>
            <a:r>
              <a:rPr lang="es-ES" smtClean="0"/>
              <a:t>28/10/2022</a:t>
            </a:r>
            <a:endParaRPr lang="es-ES"/>
          </a:p>
        </p:txBody>
      </p:sp>
      <p:sp>
        <p:nvSpPr>
          <p:cNvPr id="5" name="Footer Placeholder 4">
            <a:extLst>
              <a:ext uri="{FF2B5EF4-FFF2-40B4-BE49-F238E27FC236}">
                <a16:creationId xmlns:a16="http://schemas.microsoft.com/office/drawing/2014/main" id="{3B9FEF8D-F394-47B8-98AC-E5AF5F666CFB}"/>
              </a:ext>
            </a:extLst>
          </p:cNvPr>
          <p:cNvSpPr>
            <a:spLocks noGrp="1"/>
          </p:cNvSpPr>
          <p:nvPr>
            <p:ph type="ftr" sz="quarter" idx="11"/>
          </p:nvPr>
        </p:nvSpPr>
        <p:spPr/>
        <p:txBody>
          <a:bodyPr/>
          <a:lstStyle/>
          <a:p>
            <a:r>
              <a:rPr lang="es-ES_tradnl"/>
              <a:t>Secuenciación de genomas  bacterianos: herramientas y aplicaciones</a:t>
            </a:r>
            <a:endParaRPr lang="es-ES" dirty="0"/>
          </a:p>
        </p:txBody>
      </p:sp>
      <p:sp>
        <p:nvSpPr>
          <p:cNvPr id="6" name="Slide Number Placeholder 5">
            <a:extLst>
              <a:ext uri="{FF2B5EF4-FFF2-40B4-BE49-F238E27FC236}">
                <a16:creationId xmlns:a16="http://schemas.microsoft.com/office/drawing/2014/main" id="{4686C3FD-BDE8-4EE5-A6C8-232DE629E971}"/>
              </a:ext>
            </a:extLst>
          </p:cNvPr>
          <p:cNvSpPr>
            <a:spLocks noGrp="1"/>
          </p:cNvSpPr>
          <p:nvPr>
            <p:ph type="sldNum" sz="quarter" idx="12"/>
          </p:nvPr>
        </p:nvSpPr>
        <p:spPr/>
        <p:txBody>
          <a:bodyPr/>
          <a:lstStyle/>
          <a:p>
            <a:fld id="{DD18BE11-CAC0-41C0-BEC2-9926CE80C6A6}" type="slidenum">
              <a:rPr lang="es-ES" smtClean="0"/>
              <a:t>26</a:t>
            </a:fld>
            <a:endParaRPr lang="es-ES"/>
          </a:p>
        </p:txBody>
      </p:sp>
      <p:sp>
        <p:nvSpPr>
          <p:cNvPr id="8" name="Content Placeholder 2">
            <a:extLst>
              <a:ext uri="{FF2B5EF4-FFF2-40B4-BE49-F238E27FC236}">
                <a16:creationId xmlns:a16="http://schemas.microsoft.com/office/drawing/2014/main" id="{37124095-3A6D-4CE2-908C-50F610A224D4}"/>
              </a:ext>
            </a:extLst>
          </p:cNvPr>
          <p:cNvSpPr>
            <a:spLocks noGrp="1"/>
          </p:cNvSpPr>
          <p:nvPr>
            <p:ph idx="1"/>
          </p:nvPr>
        </p:nvSpPr>
        <p:spPr>
          <a:xfrm>
            <a:off x="1981200" y="1916833"/>
            <a:ext cx="4114800" cy="3528391"/>
          </a:xfrm>
        </p:spPr>
        <p:txBody>
          <a:bodyPr>
            <a:normAutofit fontScale="85000" lnSpcReduction="10000"/>
          </a:bodyPr>
          <a:lstStyle/>
          <a:p>
            <a:r>
              <a:rPr lang="en-US" altLang="en-US" b="0" u="none" dirty="0"/>
              <a:t>LOCUS – Annotated sequence</a:t>
            </a:r>
          </a:p>
          <a:p>
            <a:r>
              <a:rPr lang="en-US" altLang="en-US" b="0" u="none" dirty="0"/>
              <a:t>DEFINITION</a:t>
            </a:r>
          </a:p>
          <a:p>
            <a:r>
              <a:rPr lang="en-US" altLang="en-US" b="0" u="none" dirty="0"/>
              <a:t>ACCESION</a:t>
            </a:r>
          </a:p>
          <a:p>
            <a:r>
              <a:rPr lang="en-US" altLang="en-US" b="0" u="none" dirty="0"/>
              <a:t>FEATURES</a:t>
            </a:r>
          </a:p>
          <a:p>
            <a:pPr lvl="1"/>
            <a:r>
              <a:rPr lang="en-US" altLang="en-US" dirty="0"/>
              <a:t>source</a:t>
            </a:r>
            <a:endParaRPr lang="en-US" altLang="en-US" b="0" u="none" dirty="0"/>
          </a:p>
          <a:p>
            <a:pPr lvl="1"/>
            <a:r>
              <a:rPr lang="en-US" altLang="en-US" dirty="0"/>
              <a:t>gene</a:t>
            </a:r>
          </a:p>
          <a:p>
            <a:pPr lvl="1"/>
            <a:r>
              <a:rPr lang="en-US" altLang="en-US" b="0" u="none" dirty="0"/>
              <a:t>CDS</a:t>
            </a:r>
          </a:p>
          <a:p>
            <a:pPr lvl="2"/>
            <a:r>
              <a:rPr lang="en-US" altLang="en-US" dirty="0"/>
              <a:t>Locus tag </a:t>
            </a:r>
          </a:p>
          <a:p>
            <a:pPr lvl="2"/>
            <a:r>
              <a:rPr lang="en-US" altLang="en-US" dirty="0"/>
              <a:t>function</a:t>
            </a:r>
          </a:p>
          <a:p>
            <a:pPr lvl="2"/>
            <a:r>
              <a:rPr lang="en-US" altLang="en-US" dirty="0"/>
              <a:t>Product</a:t>
            </a:r>
          </a:p>
          <a:p>
            <a:pPr lvl="2"/>
            <a:r>
              <a:rPr lang="en-US" altLang="en-US" dirty="0" err="1"/>
              <a:t>protein_id</a:t>
            </a:r>
            <a:endParaRPr lang="en-US" altLang="en-US" dirty="0"/>
          </a:p>
          <a:p>
            <a:pPr lvl="2"/>
            <a:r>
              <a:rPr lang="en-US" altLang="en-US" dirty="0"/>
              <a:t>Translation (sequence)</a:t>
            </a:r>
            <a:endParaRPr lang="en-US" altLang="en-US" b="0" u="none" dirty="0"/>
          </a:p>
          <a:p>
            <a:endParaRPr lang="en-US" altLang="en-US" b="0" u="none" dirty="0"/>
          </a:p>
          <a:p>
            <a:endParaRPr lang="en-GB" b="0" u="none" dirty="0"/>
          </a:p>
          <a:p>
            <a:endParaRPr lang="en-GB" u="none" dirty="0"/>
          </a:p>
        </p:txBody>
      </p:sp>
      <p:pic>
        <p:nvPicPr>
          <p:cNvPr id="3" name="Picture 2">
            <a:extLst>
              <a:ext uri="{FF2B5EF4-FFF2-40B4-BE49-F238E27FC236}">
                <a16:creationId xmlns:a16="http://schemas.microsoft.com/office/drawing/2014/main" id="{2FD4108C-ABBC-4456-804D-D1E517BD966B}"/>
              </a:ext>
            </a:extLst>
          </p:cNvPr>
          <p:cNvPicPr>
            <a:picLocks noChangeAspect="1"/>
          </p:cNvPicPr>
          <p:nvPr/>
        </p:nvPicPr>
        <p:blipFill>
          <a:blip r:embed="rId3">
            <a:clrChange>
              <a:clrFrom>
                <a:srgbClr val="EAEAFF"/>
              </a:clrFrom>
              <a:clrTo>
                <a:srgbClr val="EAEAFF">
                  <a:alpha val="0"/>
                </a:srgbClr>
              </a:clrTo>
            </a:clrChange>
          </a:blip>
          <a:stretch>
            <a:fillRect/>
          </a:stretch>
        </p:blipFill>
        <p:spPr>
          <a:xfrm>
            <a:off x="6242070" y="1692006"/>
            <a:ext cx="3968730" cy="4664345"/>
          </a:xfrm>
          <a:prstGeom prst="rect">
            <a:avLst/>
          </a:prstGeom>
        </p:spPr>
      </p:pic>
      <p:sp>
        <p:nvSpPr>
          <p:cNvPr id="7" name="Rectangle 1">
            <a:extLst>
              <a:ext uri="{FF2B5EF4-FFF2-40B4-BE49-F238E27FC236}">
                <a16:creationId xmlns:a16="http://schemas.microsoft.com/office/drawing/2014/main" id="{6BC8C894-6EE3-4F01-BCA9-6C236F4ED850}"/>
              </a:ext>
            </a:extLst>
          </p:cNvPr>
          <p:cNvSpPr>
            <a:spLocks noChangeArrowheads="1"/>
          </p:cNvSpPr>
          <p:nvPr/>
        </p:nvSpPr>
        <p:spPr bwMode="auto">
          <a:xfrm>
            <a:off x="1524001" y="105490"/>
            <a:ext cx="902811"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1000" u="sng">
                <a:solidFill>
                  <a:srgbClr val="336699"/>
                </a:solidFill>
                <a:latin typeface="Arial Unicode MS"/>
                <a:hlinkClick r:id="rId4"/>
              </a:rPr>
              <a:t>FEATURES</a:t>
            </a:r>
            <a:r>
              <a:rPr lang="en-US" altLang="en-US" sz="1000">
                <a:solidFill>
                  <a:srgbClr val="000000"/>
                </a:solidFill>
                <a:latin typeface="Arial Unicode MS"/>
              </a:rPr>
              <a:t> </a:t>
            </a:r>
            <a:endParaRPr lang="en-US" altLang="en-US">
              <a:latin typeface="Arial" panose="020B0604020202020204" pitchFamily="34" charset="0"/>
            </a:endParaRPr>
          </a:p>
        </p:txBody>
      </p:sp>
    </p:spTree>
    <p:extLst>
      <p:ext uri="{BB962C8B-B14F-4D97-AF65-F5344CB8AC3E}">
        <p14:creationId xmlns:p14="http://schemas.microsoft.com/office/powerpoint/2010/main" val="2525584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DD49B-3796-4251-9B2B-F1F34D534261}"/>
              </a:ext>
            </a:extLst>
          </p:cNvPr>
          <p:cNvSpPr>
            <a:spLocks noGrp="1"/>
          </p:cNvSpPr>
          <p:nvPr>
            <p:ph type="title"/>
          </p:nvPr>
        </p:nvSpPr>
        <p:spPr/>
        <p:txBody>
          <a:bodyPr/>
          <a:lstStyle/>
          <a:p>
            <a:r>
              <a:rPr lang="es-ES" dirty="0" err="1">
                <a:solidFill>
                  <a:srgbClr val="1F497D"/>
                </a:solidFill>
              </a:rPr>
              <a:t>Annotation</a:t>
            </a:r>
            <a:r>
              <a:rPr lang="es-ES" dirty="0">
                <a:solidFill>
                  <a:srgbClr val="1F497D"/>
                </a:solidFill>
              </a:rPr>
              <a:t> </a:t>
            </a:r>
            <a:r>
              <a:rPr lang="es-ES" dirty="0" err="1">
                <a:solidFill>
                  <a:srgbClr val="1F497D"/>
                </a:solidFill>
              </a:rPr>
              <a:t>format</a:t>
            </a:r>
            <a:r>
              <a:rPr lang="es-ES" dirty="0">
                <a:solidFill>
                  <a:srgbClr val="1F497D"/>
                </a:solidFill>
              </a:rPr>
              <a:t>: </a:t>
            </a:r>
            <a:r>
              <a:rPr lang="es-ES" dirty="0" err="1">
                <a:solidFill>
                  <a:srgbClr val="1F497D"/>
                </a:solidFill>
              </a:rPr>
              <a:t>gbk</a:t>
            </a:r>
            <a:endParaRPr lang="en-GB" dirty="0"/>
          </a:p>
        </p:txBody>
      </p:sp>
      <p:sp>
        <p:nvSpPr>
          <p:cNvPr id="4" name="Date Placeholder 3">
            <a:extLst>
              <a:ext uri="{FF2B5EF4-FFF2-40B4-BE49-F238E27FC236}">
                <a16:creationId xmlns:a16="http://schemas.microsoft.com/office/drawing/2014/main" id="{6819A73A-90D0-4B7A-A663-30B275FD9FFE}"/>
              </a:ext>
            </a:extLst>
          </p:cNvPr>
          <p:cNvSpPr>
            <a:spLocks noGrp="1"/>
          </p:cNvSpPr>
          <p:nvPr>
            <p:ph type="dt" sz="half" idx="10"/>
          </p:nvPr>
        </p:nvSpPr>
        <p:spPr/>
        <p:txBody>
          <a:bodyPr/>
          <a:lstStyle/>
          <a:p>
            <a:r>
              <a:rPr lang="es-ES" smtClean="0"/>
              <a:t>28/10/2022</a:t>
            </a:r>
            <a:endParaRPr lang="es-ES"/>
          </a:p>
        </p:txBody>
      </p:sp>
      <p:sp>
        <p:nvSpPr>
          <p:cNvPr id="5" name="Footer Placeholder 4">
            <a:extLst>
              <a:ext uri="{FF2B5EF4-FFF2-40B4-BE49-F238E27FC236}">
                <a16:creationId xmlns:a16="http://schemas.microsoft.com/office/drawing/2014/main" id="{3B9FEF8D-F394-47B8-98AC-E5AF5F666CFB}"/>
              </a:ext>
            </a:extLst>
          </p:cNvPr>
          <p:cNvSpPr>
            <a:spLocks noGrp="1"/>
          </p:cNvSpPr>
          <p:nvPr>
            <p:ph type="ftr" sz="quarter" idx="11"/>
          </p:nvPr>
        </p:nvSpPr>
        <p:spPr/>
        <p:txBody>
          <a:bodyPr/>
          <a:lstStyle/>
          <a:p>
            <a:r>
              <a:rPr lang="es-ES_tradnl"/>
              <a:t>Secuenciación de genomas  bacterianos: herramientas y aplicaciones</a:t>
            </a:r>
            <a:endParaRPr lang="es-ES" dirty="0"/>
          </a:p>
        </p:txBody>
      </p:sp>
      <p:sp>
        <p:nvSpPr>
          <p:cNvPr id="6" name="Slide Number Placeholder 5">
            <a:extLst>
              <a:ext uri="{FF2B5EF4-FFF2-40B4-BE49-F238E27FC236}">
                <a16:creationId xmlns:a16="http://schemas.microsoft.com/office/drawing/2014/main" id="{4686C3FD-BDE8-4EE5-A6C8-232DE629E971}"/>
              </a:ext>
            </a:extLst>
          </p:cNvPr>
          <p:cNvSpPr>
            <a:spLocks noGrp="1"/>
          </p:cNvSpPr>
          <p:nvPr>
            <p:ph type="sldNum" sz="quarter" idx="12"/>
          </p:nvPr>
        </p:nvSpPr>
        <p:spPr/>
        <p:txBody>
          <a:bodyPr/>
          <a:lstStyle/>
          <a:p>
            <a:fld id="{DD18BE11-CAC0-41C0-BEC2-9926CE80C6A6}" type="slidenum">
              <a:rPr lang="es-ES" smtClean="0"/>
              <a:t>27</a:t>
            </a:fld>
            <a:endParaRPr lang="es-ES"/>
          </a:p>
        </p:txBody>
      </p:sp>
      <p:sp>
        <p:nvSpPr>
          <p:cNvPr id="8" name="Content Placeholder 2">
            <a:extLst>
              <a:ext uri="{FF2B5EF4-FFF2-40B4-BE49-F238E27FC236}">
                <a16:creationId xmlns:a16="http://schemas.microsoft.com/office/drawing/2014/main" id="{37124095-3A6D-4CE2-908C-50F610A224D4}"/>
              </a:ext>
            </a:extLst>
          </p:cNvPr>
          <p:cNvSpPr>
            <a:spLocks noGrp="1"/>
          </p:cNvSpPr>
          <p:nvPr>
            <p:ph idx="1"/>
          </p:nvPr>
        </p:nvSpPr>
        <p:spPr>
          <a:xfrm>
            <a:off x="1981200" y="1916833"/>
            <a:ext cx="4114800" cy="3528391"/>
          </a:xfrm>
        </p:spPr>
        <p:txBody>
          <a:bodyPr>
            <a:normAutofit fontScale="85000" lnSpcReduction="10000"/>
          </a:bodyPr>
          <a:lstStyle/>
          <a:p>
            <a:r>
              <a:rPr lang="en-US" altLang="en-US" b="0" u="none" dirty="0"/>
              <a:t>LOCUS – Annotated sequence</a:t>
            </a:r>
          </a:p>
          <a:p>
            <a:r>
              <a:rPr lang="en-US" altLang="en-US" b="0" u="none" dirty="0"/>
              <a:t>DEFINITION</a:t>
            </a:r>
          </a:p>
          <a:p>
            <a:r>
              <a:rPr lang="en-US" altLang="en-US" b="0" u="none" dirty="0"/>
              <a:t>ACCESION</a:t>
            </a:r>
          </a:p>
          <a:p>
            <a:r>
              <a:rPr lang="en-US" altLang="en-US" b="0" u="none" dirty="0"/>
              <a:t>FEATURES</a:t>
            </a:r>
          </a:p>
          <a:p>
            <a:pPr lvl="1"/>
            <a:r>
              <a:rPr lang="en-US" altLang="en-US" dirty="0"/>
              <a:t>source</a:t>
            </a:r>
            <a:endParaRPr lang="en-US" altLang="en-US" b="0" u="none" dirty="0"/>
          </a:p>
          <a:p>
            <a:pPr lvl="1"/>
            <a:r>
              <a:rPr lang="en-US" altLang="en-US" dirty="0"/>
              <a:t>gene</a:t>
            </a:r>
          </a:p>
          <a:p>
            <a:pPr lvl="1"/>
            <a:r>
              <a:rPr lang="en-US" altLang="en-US" b="0" u="none" dirty="0"/>
              <a:t>CDS</a:t>
            </a:r>
          </a:p>
          <a:p>
            <a:pPr lvl="2"/>
            <a:r>
              <a:rPr lang="en-US" altLang="en-US" dirty="0"/>
              <a:t>Locus tag </a:t>
            </a:r>
          </a:p>
          <a:p>
            <a:pPr lvl="2"/>
            <a:r>
              <a:rPr lang="en-US" altLang="en-US" dirty="0"/>
              <a:t>function</a:t>
            </a:r>
          </a:p>
          <a:p>
            <a:pPr lvl="2"/>
            <a:r>
              <a:rPr lang="en-US" altLang="en-US" dirty="0"/>
              <a:t>Product</a:t>
            </a:r>
          </a:p>
          <a:p>
            <a:pPr lvl="2"/>
            <a:r>
              <a:rPr lang="en-US" altLang="en-US" dirty="0" err="1"/>
              <a:t>protein_id</a:t>
            </a:r>
            <a:endParaRPr lang="en-US" altLang="en-US" dirty="0"/>
          </a:p>
          <a:p>
            <a:pPr lvl="2"/>
            <a:r>
              <a:rPr lang="en-US" altLang="en-US" dirty="0"/>
              <a:t>Translation (sequence)</a:t>
            </a:r>
            <a:endParaRPr lang="en-US" altLang="en-US" b="0" u="none" dirty="0"/>
          </a:p>
          <a:p>
            <a:endParaRPr lang="en-US" altLang="en-US" b="0" u="none" dirty="0"/>
          </a:p>
          <a:p>
            <a:endParaRPr lang="en-GB" b="0" u="none" dirty="0"/>
          </a:p>
          <a:p>
            <a:endParaRPr lang="en-GB" u="none" dirty="0"/>
          </a:p>
        </p:txBody>
      </p:sp>
      <p:sp>
        <p:nvSpPr>
          <p:cNvPr id="7" name="Rectangle 1">
            <a:extLst>
              <a:ext uri="{FF2B5EF4-FFF2-40B4-BE49-F238E27FC236}">
                <a16:creationId xmlns:a16="http://schemas.microsoft.com/office/drawing/2014/main" id="{6BC8C894-6EE3-4F01-BCA9-6C236F4ED850}"/>
              </a:ext>
            </a:extLst>
          </p:cNvPr>
          <p:cNvSpPr>
            <a:spLocks noChangeArrowheads="1"/>
          </p:cNvSpPr>
          <p:nvPr/>
        </p:nvSpPr>
        <p:spPr bwMode="auto">
          <a:xfrm>
            <a:off x="1524001" y="105490"/>
            <a:ext cx="902811"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1000" u="sng">
                <a:solidFill>
                  <a:srgbClr val="336699"/>
                </a:solidFill>
                <a:latin typeface="Arial Unicode MS"/>
                <a:hlinkClick r:id="rId3"/>
              </a:rPr>
              <a:t>FEATURES</a:t>
            </a:r>
            <a:r>
              <a:rPr lang="en-US" altLang="en-US" sz="1000">
                <a:solidFill>
                  <a:srgbClr val="000000"/>
                </a:solidFill>
                <a:latin typeface="Arial Unicode MS"/>
              </a:rPr>
              <a:t> </a:t>
            </a:r>
            <a:endParaRPr lang="en-US" altLang="en-US">
              <a:latin typeface="Arial" panose="020B0604020202020204" pitchFamily="34" charset="0"/>
            </a:endParaRPr>
          </a:p>
        </p:txBody>
      </p:sp>
      <p:pic>
        <p:nvPicPr>
          <p:cNvPr id="9" name="Picture 8">
            <a:extLst>
              <a:ext uri="{FF2B5EF4-FFF2-40B4-BE49-F238E27FC236}">
                <a16:creationId xmlns:a16="http://schemas.microsoft.com/office/drawing/2014/main" id="{0AB30BB8-9BF5-4E7C-B306-2CF6464DFB9B}"/>
              </a:ext>
            </a:extLst>
          </p:cNvPr>
          <p:cNvPicPr>
            <a:picLocks noChangeAspect="1"/>
          </p:cNvPicPr>
          <p:nvPr/>
        </p:nvPicPr>
        <p:blipFill>
          <a:blip r:embed="rId4"/>
          <a:stretch>
            <a:fillRect/>
          </a:stretch>
        </p:blipFill>
        <p:spPr>
          <a:xfrm>
            <a:off x="6255031" y="1706056"/>
            <a:ext cx="3644338" cy="4650295"/>
          </a:xfrm>
          <a:prstGeom prst="rect">
            <a:avLst/>
          </a:prstGeom>
        </p:spPr>
      </p:pic>
    </p:spTree>
    <p:extLst>
      <p:ext uri="{BB962C8B-B14F-4D97-AF65-F5344CB8AC3E}">
        <p14:creationId xmlns:p14="http://schemas.microsoft.com/office/powerpoint/2010/main" val="19038942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smtClean="0"/>
              <a:t>Resistance</a:t>
            </a:r>
            <a:r>
              <a:rPr lang="es-ES" dirty="0" smtClean="0"/>
              <a:t> </a:t>
            </a:r>
            <a:r>
              <a:rPr lang="es-ES" dirty="0" err="1" smtClean="0"/>
              <a:t>prediction</a:t>
            </a:r>
            <a:r>
              <a:rPr lang="es-ES" dirty="0" smtClean="0"/>
              <a:t> </a:t>
            </a:r>
            <a:r>
              <a:rPr lang="es-ES" dirty="0" err="1" smtClean="0"/>
              <a:t>using</a:t>
            </a:r>
            <a:r>
              <a:rPr lang="es-ES" dirty="0" smtClean="0"/>
              <a:t> WGS</a:t>
            </a:r>
            <a:endParaRPr lang="es-ES" dirty="0"/>
          </a:p>
        </p:txBody>
      </p:sp>
      <p:sp>
        <p:nvSpPr>
          <p:cNvPr id="4" name="Marcador de fecha 3"/>
          <p:cNvSpPr>
            <a:spLocks noGrp="1"/>
          </p:cNvSpPr>
          <p:nvPr>
            <p:ph type="dt" sz="half" idx="10"/>
          </p:nvPr>
        </p:nvSpPr>
        <p:spPr/>
        <p:txBody>
          <a:bodyPr/>
          <a:lstStyle/>
          <a:p>
            <a:r>
              <a:rPr lang="es-ES" smtClean="0"/>
              <a:t>28/10/2022</a:t>
            </a:r>
            <a:endParaRPr lang="es-ES"/>
          </a:p>
        </p:txBody>
      </p:sp>
      <p:sp>
        <p:nvSpPr>
          <p:cNvPr id="5" name="Marcador de pie de página 4"/>
          <p:cNvSpPr>
            <a:spLocks noGrp="1"/>
          </p:cNvSpPr>
          <p:nvPr>
            <p:ph type="ftr" sz="quarter" idx="11"/>
          </p:nvPr>
        </p:nvSpPr>
        <p:spPr/>
        <p:txBody>
          <a:bodyPr/>
          <a:lstStyle/>
          <a:p>
            <a:r>
              <a:rPr lang="es-ES_tradnl" smtClean="0"/>
              <a:t>Secuenciación de genomas  bacterianos: herramientas y aplicaciones</a:t>
            </a:r>
            <a:endParaRPr lang="es-ES" dirty="0"/>
          </a:p>
        </p:txBody>
      </p:sp>
      <p:sp>
        <p:nvSpPr>
          <p:cNvPr id="6" name="Marcador de número de diapositiva 5"/>
          <p:cNvSpPr>
            <a:spLocks noGrp="1"/>
          </p:cNvSpPr>
          <p:nvPr>
            <p:ph type="sldNum" sz="quarter" idx="12"/>
          </p:nvPr>
        </p:nvSpPr>
        <p:spPr/>
        <p:txBody>
          <a:bodyPr/>
          <a:lstStyle/>
          <a:p>
            <a:fld id="{DD18BE11-CAC0-41C0-BEC2-9926CE80C6A6}" type="slidenum">
              <a:rPr lang="es-ES" smtClean="0"/>
              <a:t>28</a:t>
            </a:fld>
            <a:endParaRPr lang="es-ES"/>
          </a:p>
        </p:txBody>
      </p:sp>
      <p:pic>
        <p:nvPicPr>
          <p:cNvPr id="1026" name="Picture 2" descr="https://www.frontiersin.org/files/Articles/478239/fpubh-07-00242-HTML/image_m/fpubh-07-00242-t001.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381600" y="1715011"/>
            <a:ext cx="7200800" cy="4672124"/>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p:cNvSpPr txBox="1"/>
          <p:nvPr/>
        </p:nvSpPr>
        <p:spPr>
          <a:xfrm>
            <a:off x="8472264" y="922923"/>
            <a:ext cx="2699792" cy="461665"/>
          </a:xfrm>
          <a:prstGeom prst="rect">
            <a:avLst/>
          </a:prstGeom>
          <a:noFill/>
        </p:spPr>
        <p:txBody>
          <a:bodyPr wrap="square" rtlCol="0">
            <a:spAutoFit/>
          </a:bodyPr>
          <a:lstStyle/>
          <a:p>
            <a:r>
              <a:rPr lang="es-ES" sz="1200" i="1" dirty="0" err="1"/>
              <a:t>Hendrisken</a:t>
            </a:r>
            <a:r>
              <a:rPr lang="es-ES" sz="1200" i="1" dirty="0"/>
              <a:t> et al. </a:t>
            </a:r>
            <a:r>
              <a:rPr lang="es-ES" sz="1200" i="1" dirty="0" err="1"/>
              <a:t>Frontiers</a:t>
            </a:r>
            <a:r>
              <a:rPr lang="es-ES" sz="1200" i="1" dirty="0"/>
              <a:t> in </a:t>
            </a:r>
            <a:r>
              <a:rPr lang="es-ES" sz="1200" i="1" dirty="0" err="1"/>
              <a:t>Microbiology</a:t>
            </a:r>
            <a:r>
              <a:rPr lang="es-ES" sz="1200" i="1" dirty="0"/>
              <a:t>. 2019.</a:t>
            </a:r>
          </a:p>
        </p:txBody>
      </p:sp>
      <p:sp>
        <p:nvSpPr>
          <p:cNvPr id="3" name="Rectángulo 2"/>
          <p:cNvSpPr/>
          <p:nvPr/>
        </p:nvSpPr>
        <p:spPr>
          <a:xfrm>
            <a:off x="339812" y="2850744"/>
            <a:ext cx="3384376" cy="1200329"/>
          </a:xfrm>
          <a:prstGeom prst="rect">
            <a:avLst/>
          </a:prstGeom>
          <a:solidFill>
            <a:schemeClr val="accent6">
              <a:lumMod val="40000"/>
              <a:lumOff val="60000"/>
            </a:schemeClr>
          </a:solidFill>
        </p:spPr>
        <p:txBody>
          <a:bodyPr wrap="square">
            <a:spAutoFit/>
          </a:bodyPr>
          <a:lstStyle/>
          <a:p>
            <a:r>
              <a:rPr lang="en-US" dirty="0"/>
              <a:t>Concordance between phenotypic susceptibility testing and WGS based predicted antimicrobial resistance</a:t>
            </a:r>
            <a:endParaRPr lang="es-ES" dirty="0"/>
          </a:p>
        </p:txBody>
      </p:sp>
    </p:spTree>
    <p:extLst>
      <p:ext uri="{BB962C8B-B14F-4D97-AF65-F5344CB8AC3E}">
        <p14:creationId xmlns:p14="http://schemas.microsoft.com/office/powerpoint/2010/main" val="15148220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Resistance</a:t>
            </a:r>
            <a:r>
              <a:rPr lang="es-ES" dirty="0"/>
              <a:t> </a:t>
            </a:r>
            <a:r>
              <a:rPr lang="es-ES" dirty="0" err="1"/>
              <a:t>prediction</a:t>
            </a:r>
            <a:r>
              <a:rPr lang="es-ES" dirty="0"/>
              <a:t> </a:t>
            </a:r>
            <a:r>
              <a:rPr lang="es-ES" dirty="0" err="1"/>
              <a:t>using</a:t>
            </a:r>
            <a:r>
              <a:rPr lang="es-ES" dirty="0"/>
              <a:t> WGS</a:t>
            </a:r>
          </a:p>
        </p:txBody>
      </p:sp>
      <p:sp>
        <p:nvSpPr>
          <p:cNvPr id="4" name="Marcador de fecha 3"/>
          <p:cNvSpPr>
            <a:spLocks noGrp="1"/>
          </p:cNvSpPr>
          <p:nvPr>
            <p:ph type="dt" sz="half" idx="10"/>
          </p:nvPr>
        </p:nvSpPr>
        <p:spPr/>
        <p:txBody>
          <a:bodyPr/>
          <a:lstStyle/>
          <a:p>
            <a:r>
              <a:rPr lang="es-ES" smtClean="0"/>
              <a:t>28/10/2022</a:t>
            </a:r>
            <a:endParaRPr lang="es-ES"/>
          </a:p>
        </p:txBody>
      </p:sp>
      <p:sp>
        <p:nvSpPr>
          <p:cNvPr id="5" name="Marcador de pie de página 4"/>
          <p:cNvSpPr>
            <a:spLocks noGrp="1"/>
          </p:cNvSpPr>
          <p:nvPr>
            <p:ph type="ftr" sz="quarter" idx="11"/>
          </p:nvPr>
        </p:nvSpPr>
        <p:spPr/>
        <p:txBody>
          <a:bodyPr/>
          <a:lstStyle/>
          <a:p>
            <a:r>
              <a:rPr lang="es-ES_tradnl" smtClean="0"/>
              <a:t>Secuenciación de genomas  bacterianos: herramientas y aplicaciones</a:t>
            </a:r>
            <a:endParaRPr lang="es-ES" dirty="0"/>
          </a:p>
        </p:txBody>
      </p:sp>
      <p:sp>
        <p:nvSpPr>
          <p:cNvPr id="6" name="Marcador de número de diapositiva 5"/>
          <p:cNvSpPr>
            <a:spLocks noGrp="1"/>
          </p:cNvSpPr>
          <p:nvPr>
            <p:ph type="sldNum" sz="quarter" idx="12"/>
          </p:nvPr>
        </p:nvSpPr>
        <p:spPr/>
        <p:txBody>
          <a:bodyPr/>
          <a:lstStyle/>
          <a:p>
            <a:fld id="{DD18BE11-CAC0-41C0-BEC2-9926CE80C6A6}" type="slidenum">
              <a:rPr lang="es-ES" smtClean="0"/>
              <a:t>29</a:t>
            </a:fld>
            <a:endParaRPr lang="es-ES"/>
          </a:p>
        </p:txBody>
      </p:sp>
      <p:pic>
        <p:nvPicPr>
          <p:cNvPr id="2050" name="Picture 2" descr="https://www.frontiersin.org/files/Articles/478239/fpubh-07-00242-HTML/image_m/fpubh-07-00242-g0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577" y="1972062"/>
            <a:ext cx="7286625" cy="3371851"/>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p:cNvSpPr txBox="1"/>
          <p:nvPr/>
        </p:nvSpPr>
        <p:spPr>
          <a:xfrm>
            <a:off x="8472264" y="922923"/>
            <a:ext cx="2699792" cy="461665"/>
          </a:xfrm>
          <a:prstGeom prst="rect">
            <a:avLst/>
          </a:prstGeom>
          <a:noFill/>
        </p:spPr>
        <p:txBody>
          <a:bodyPr wrap="square" rtlCol="0">
            <a:spAutoFit/>
          </a:bodyPr>
          <a:lstStyle/>
          <a:p>
            <a:r>
              <a:rPr lang="es-ES" sz="1200" i="1" dirty="0" err="1"/>
              <a:t>Hendrisken</a:t>
            </a:r>
            <a:r>
              <a:rPr lang="es-ES" sz="1200" i="1" dirty="0"/>
              <a:t> et al. </a:t>
            </a:r>
            <a:r>
              <a:rPr lang="es-ES" sz="1200" i="1" dirty="0" err="1"/>
              <a:t>Frontiers</a:t>
            </a:r>
            <a:r>
              <a:rPr lang="es-ES" sz="1200" i="1" dirty="0"/>
              <a:t> in </a:t>
            </a:r>
            <a:r>
              <a:rPr lang="es-ES" sz="1200" i="1" dirty="0" err="1"/>
              <a:t>Microbiology</a:t>
            </a:r>
            <a:r>
              <a:rPr lang="es-ES" sz="1200" i="1" dirty="0"/>
              <a:t>. 2019.</a:t>
            </a:r>
          </a:p>
        </p:txBody>
      </p:sp>
    </p:spTree>
    <p:extLst>
      <p:ext uri="{BB962C8B-B14F-4D97-AF65-F5344CB8AC3E}">
        <p14:creationId xmlns:p14="http://schemas.microsoft.com/office/powerpoint/2010/main" val="34312140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CFADE-2739-4842-AF63-7D83C46FDDE2}"/>
              </a:ext>
            </a:extLst>
          </p:cNvPr>
          <p:cNvSpPr>
            <a:spLocks noGrp="1"/>
          </p:cNvSpPr>
          <p:nvPr>
            <p:ph type="title"/>
          </p:nvPr>
        </p:nvSpPr>
        <p:spPr/>
        <p:txBody>
          <a:bodyPr/>
          <a:lstStyle/>
          <a:p>
            <a:r>
              <a:rPr lang="es-ES" dirty="0" err="1"/>
              <a:t>Annotation</a:t>
            </a:r>
            <a:endParaRPr lang="en-GB" dirty="0"/>
          </a:p>
        </p:txBody>
      </p:sp>
      <p:sp>
        <p:nvSpPr>
          <p:cNvPr id="3" name="Content Placeholder 2">
            <a:extLst>
              <a:ext uri="{FF2B5EF4-FFF2-40B4-BE49-F238E27FC236}">
                <a16:creationId xmlns:a16="http://schemas.microsoft.com/office/drawing/2014/main" id="{4E49336A-BA1F-4EDF-AF6D-D1D8205FB6D1}"/>
              </a:ext>
            </a:extLst>
          </p:cNvPr>
          <p:cNvSpPr>
            <a:spLocks noGrp="1"/>
          </p:cNvSpPr>
          <p:nvPr>
            <p:ph idx="1"/>
          </p:nvPr>
        </p:nvSpPr>
        <p:spPr>
          <a:xfrm>
            <a:off x="1981200" y="1916833"/>
            <a:ext cx="4834880" cy="4209331"/>
          </a:xfrm>
        </p:spPr>
        <p:txBody>
          <a:bodyPr>
            <a:normAutofit lnSpcReduction="10000"/>
          </a:bodyPr>
          <a:lstStyle/>
          <a:p>
            <a:pPr marL="0" indent="0">
              <a:buNone/>
            </a:pPr>
            <a:r>
              <a:rPr lang="en-GB" b="0" u="none" dirty="0"/>
              <a:t>Genome annotation is the process of </a:t>
            </a:r>
            <a:r>
              <a:rPr lang="en-GB" u="none" dirty="0"/>
              <a:t>attaching biological (and positional) information to sequences</a:t>
            </a:r>
            <a:r>
              <a:rPr lang="en-GB" b="0" u="none" dirty="0"/>
              <a:t>. It consists of three main steps:</a:t>
            </a:r>
          </a:p>
          <a:p>
            <a:r>
              <a:rPr lang="en-GB" b="0" u="none" dirty="0"/>
              <a:t>identifying portions of the genome that </a:t>
            </a:r>
            <a:r>
              <a:rPr lang="en-GB" u="none" dirty="0"/>
              <a:t>do not code for proteins</a:t>
            </a:r>
          </a:p>
          <a:p>
            <a:r>
              <a:rPr lang="en-GB" b="0" u="none" dirty="0"/>
              <a:t>Identifying coding elements on the genome, a process called </a:t>
            </a:r>
            <a:r>
              <a:rPr lang="en-GB" u="none" dirty="0"/>
              <a:t>gene prediction</a:t>
            </a:r>
          </a:p>
          <a:p>
            <a:r>
              <a:rPr lang="en-GB" b="0" u="none" dirty="0"/>
              <a:t>attaching </a:t>
            </a:r>
            <a:r>
              <a:rPr lang="en-GB" u="none" dirty="0"/>
              <a:t>biological information</a:t>
            </a:r>
            <a:r>
              <a:rPr lang="en-GB" b="0" u="none" dirty="0"/>
              <a:t> to these elements</a:t>
            </a:r>
          </a:p>
          <a:p>
            <a:pPr marL="0" indent="0">
              <a:buNone/>
            </a:pPr>
            <a:endParaRPr lang="en-GB" dirty="0"/>
          </a:p>
        </p:txBody>
      </p:sp>
      <p:sp>
        <p:nvSpPr>
          <p:cNvPr id="4" name="Date Placeholder 3">
            <a:extLst>
              <a:ext uri="{FF2B5EF4-FFF2-40B4-BE49-F238E27FC236}">
                <a16:creationId xmlns:a16="http://schemas.microsoft.com/office/drawing/2014/main" id="{0E58CE94-0DAF-4C80-95B4-1987723C7013}"/>
              </a:ext>
            </a:extLst>
          </p:cNvPr>
          <p:cNvSpPr>
            <a:spLocks noGrp="1"/>
          </p:cNvSpPr>
          <p:nvPr>
            <p:ph type="dt" sz="half" idx="10"/>
          </p:nvPr>
        </p:nvSpPr>
        <p:spPr/>
        <p:txBody>
          <a:bodyPr/>
          <a:lstStyle/>
          <a:p>
            <a:r>
              <a:rPr lang="es-ES" smtClean="0"/>
              <a:t>28/10/2022</a:t>
            </a:r>
            <a:endParaRPr lang="es-ES"/>
          </a:p>
        </p:txBody>
      </p:sp>
      <p:sp>
        <p:nvSpPr>
          <p:cNvPr id="5" name="Footer Placeholder 4">
            <a:extLst>
              <a:ext uri="{FF2B5EF4-FFF2-40B4-BE49-F238E27FC236}">
                <a16:creationId xmlns:a16="http://schemas.microsoft.com/office/drawing/2014/main" id="{FA7943BD-51F0-47A6-92B2-B9F13E9288F5}"/>
              </a:ext>
            </a:extLst>
          </p:cNvPr>
          <p:cNvSpPr>
            <a:spLocks noGrp="1"/>
          </p:cNvSpPr>
          <p:nvPr>
            <p:ph type="ftr" sz="quarter" idx="11"/>
          </p:nvPr>
        </p:nvSpPr>
        <p:spPr/>
        <p:txBody>
          <a:bodyPr/>
          <a:lstStyle/>
          <a:p>
            <a:r>
              <a:rPr lang="es-ES_tradnl"/>
              <a:t>Secuenciación de genomas  bacterianos: herramientas y aplicaciones</a:t>
            </a:r>
            <a:endParaRPr lang="es-ES" dirty="0"/>
          </a:p>
        </p:txBody>
      </p:sp>
      <p:sp>
        <p:nvSpPr>
          <p:cNvPr id="6" name="Slide Number Placeholder 5">
            <a:extLst>
              <a:ext uri="{FF2B5EF4-FFF2-40B4-BE49-F238E27FC236}">
                <a16:creationId xmlns:a16="http://schemas.microsoft.com/office/drawing/2014/main" id="{11E56D3A-1785-4BE3-A5B3-87C541FB8044}"/>
              </a:ext>
            </a:extLst>
          </p:cNvPr>
          <p:cNvSpPr>
            <a:spLocks noGrp="1"/>
          </p:cNvSpPr>
          <p:nvPr>
            <p:ph type="sldNum" sz="quarter" idx="12"/>
          </p:nvPr>
        </p:nvSpPr>
        <p:spPr/>
        <p:txBody>
          <a:bodyPr/>
          <a:lstStyle/>
          <a:p>
            <a:fld id="{DD18BE11-CAC0-41C0-BEC2-9926CE80C6A6}" type="slidenum">
              <a:rPr lang="es-ES" smtClean="0"/>
              <a:t>3</a:t>
            </a:fld>
            <a:endParaRPr lang="es-ES"/>
          </a:p>
        </p:txBody>
      </p:sp>
      <p:sp>
        <p:nvSpPr>
          <p:cNvPr id="7" name="TextBox 6">
            <a:extLst>
              <a:ext uri="{FF2B5EF4-FFF2-40B4-BE49-F238E27FC236}">
                <a16:creationId xmlns:a16="http://schemas.microsoft.com/office/drawing/2014/main" id="{66DB5F36-E0BA-449D-973F-897876A6B0B5}"/>
              </a:ext>
            </a:extLst>
          </p:cNvPr>
          <p:cNvSpPr txBox="1"/>
          <p:nvPr/>
        </p:nvSpPr>
        <p:spPr>
          <a:xfrm>
            <a:off x="1524000" y="5780033"/>
            <a:ext cx="3600400" cy="738664"/>
          </a:xfrm>
          <a:prstGeom prst="rect">
            <a:avLst/>
          </a:prstGeom>
          <a:noFill/>
        </p:spPr>
        <p:txBody>
          <a:bodyPr wrap="square" rtlCol="0">
            <a:spAutoFit/>
          </a:bodyPr>
          <a:lstStyle/>
          <a:p>
            <a:r>
              <a:rPr lang="en-GB" sz="1050" dirty="0"/>
              <a:t>https://galaxyproject.github.io/training-material/topics/genome-annotation/tutorials/genome-annotation/tutorial.html</a:t>
            </a:r>
          </a:p>
          <a:p>
            <a:endParaRPr lang="en-US" sz="1050" dirty="0">
              <a:solidFill>
                <a:srgbClr val="555555"/>
              </a:solidFill>
              <a:latin typeface="Helvetica" panose="020B0604020202020204" pitchFamily="34" charset="0"/>
            </a:endParaRPr>
          </a:p>
        </p:txBody>
      </p:sp>
      <p:pic>
        <p:nvPicPr>
          <p:cNvPr id="9" name="Picture 8">
            <a:extLst>
              <a:ext uri="{FF2B5EF4-FFF2-40B4-BE49-F238E27FC236}">
                <a16:creationId xmlns:a16="http://schemas.microsoft.com/office/drawing/2014/main" id="{5D3F637A-7D4B-4570-AF85-A4BA2612D933}"/>
              </a:ext>
            </a:extLst>
          </p:cNvPr>
          <p:cNvPicPr>
            <a:picLocks noChangeAspect="1"/>
          </p:cNvPicPr>
          <p:nvPr/>
        </p:nvPicPr>
        <p:blipFill rotWithShape="1">
          <a:blip r:embed="rId3">
            <a:extLst>
              <a:ext uri="{28A0092B-C50C-407E-A947-70E740481C1C}">
                <a14:useLocalDpi xmlns:a14="http://schemas.microsoft.com/office/drawing/2010/main" val="0"/>
              </a:ext>
            </a:extLst>
          </a:blip>
          <a:srcRect l="21633" t="-97" r="17888" b="97"/>
          <a:stretch/>
        </p:blipFill>
        <p:spPr>
          <a:xfrm>
            <a:off x="7273280" y="1714971"/>
            <a:ext cx="3143198" cy="4997934"/>
          </a:xfrm>
          <a:prstGeom prst="rect">
            <a:avLst/>
          </a:prstGeom>
        </p:spPr>
      </p:pic>
      <p:sp>
        <p:nvSpPr>
          <p:cNvPr id="10" name="TextBox 9">
            <a:extLst>
              <a:ext uri="{FF2B5EF4-FFF2-40B4-BE49-F238E27FC236}">
                <a16:creationId xmlns:a16="http://schemas.microsoft.com/office/drawing/2014/main" id="{C56CFD35-4462-400B-AA88-D942349A282B}"/>
              </a:ext>
            </a:extLst>
          </p:cNvPr>
          <p:cNvSpPr txBox="1"/>
          <p:nvPr/>
        </p:nvSpPr>
        <p:spPr>
          <a:xfrm>
            <a:off x="8156149" y="6463274"/>
            <a:ext cx="2157490" cy="253916"/>
          </a:xfrm>
          <a:prstGeom prst="rect">
            <a:avLst/>
          </a:prstGeom>
          <a:noFill/>
        </p:spPr>
        <p:txBody>
          <a:bodyPr wrap="square" rtlCol="0">
            <a:spAutoFit/>
          </a:bodyPr>
          <a:lstStyle/>
          <a:p>
            <a:r>
              <a:rPr lang="en-GB" sz="1050" dirty="0"/>
              <a:t>Lincoln Stein, 2001. </a:t>
            </a:r>
            <a:r>
              <a:rPr lang="en-GB" sz="1050" dirty="0" err="1"/>
              <a:t>Nat.Review</a:t>
            </a:r>
            <a:endParaRPr lang="en-US" sz="1050" dirty="0">
              <a:solidFill>
                <a:srgbClr val="555555"/>
              </a:solidFill>
              <a:latin typeface="Helvetica" panose="020B0604020202020204" pitchFamily="34" charset="0"/>
            </a:endParaRPr>
          </a:p>
        </p:txBody>
      </p:sp>
    </p:spTree>
    <p:extLst>
      <p:ext uri="{BB962C8B-B14F-4D97-AF65-F5344CB8AC3E}">
        <p14:creationId xmlns:p14="http://schemas.microsoft.com/office/powerpoint/2010/main" val="42389271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Resistance</a:t>
            </a:r>
            <a:r>
              <a:rPr lang="es-ES" dirty="0"/>
              <a:t> </a:t>
            </a:r>
            <a:r>
              <a:rPr lang="es-ES" dirty="0" err="1"/>
              <a:t>prediction</a:t>
            </a:r>
            <a:r>
              <a:rPr lang="es-ES" dirty="0"/>
              <a:t> </a:t>
            </a:r>
            <a:r>
              <a:rPr lang="es-ES" dirty="0" err="1"/>
              <a:t>using</a:t>
            </a:r>
            <a:r>
              <a:rPr lang="es-ES" dirty="0"/>
              <a:t> WGS</a:t>
            </a:r>
          </a:p>
        </p:txBody>
      </p:sp>
      <p:sp>
        <p:nvSpPr>
          <p:cNvPr id="3" name="Marcador de contenido 2"/>
          <p:cNvSpPr>
            <a:spLocks noGrp="1"/>
          </p:cNvSpPr>
          <p:nvPr>
            <p:ph idx="1"/>
          </p:nvPr>
        </p:nvSpPr>
        <p:spPr/>
        <p:txBody>
          <a:bodyPr>
            <a:normAutofit/>
          </a:bodyPr>
          <a:lstStyle/>
          <a:p>
            <a:r>
              <a:rPr lang="es-ES" sz="1600" dirty="0" err="1"/>
              <a:t>Huge</a:t>
            </a:r>
            <a:r>
              <a:rPr lang="es-ES" sz="1600" dirty="0"/>
              <a:t> </a:t>
            </a:r>
            <a:r>
              <a:rPr lang="es-ES" sz="1600" dirty="0" err="1"/>
              <a:t>list</a:t>
            </a:r>
            <a:r>
              <a:rPr lang="es-ES" sz="1600" dirty="0"/>
              <a:t> </a:t>
            </a:r>
            <a:r>
              <a:rPr lang="es-ES" sz="1600" dirty="0" err="1"/>
              <a:t>here</a:t>
            </a:r>
            <a:r>
              <a:rPr lang="es-ES" sz="1600" dirty="0"/>
              <a:t>: </a:t>
            </a:r>
            <a:r>
              <a:rPr lang="es-ES" sz="1600" dirty="0">
                <a:hlinkClick r:id="rId2"/>
              </a:rPr>
              <a:t>https://www.frontiersin.org/files/Articles/478239/fpubh-07-00242-HTML/image_m/fpubh-07-00242-t002.jpg</a:t>
            </a:r>
            <a:endParaRPr lang="es-ES" sz="1600" dirty="0"/>
          </a:p>
        </p:txBody>
      </p:sp>
      <p:sp>
        <p:nvSpPr>
          <p:cNvPr id="4" name="Marcador de fecha 3"/>
          <p:cNvSpPr>
            <a:spLocks noGrp="1"/>
          </p:cNvSpPr>
          <p:nvPr>
            <p:ph type="dt" sz="half" idx="10"/>
          </p:nvPr>
        </p:nvSpPr>
        <p:spPr/>
        <p:txBody>
          <a:bodyPr/>
          <a:lstStyle/>
          <a:p>
            <a:r>
              <a:rPr lang="es-ES" smtClean="0"/>
              <a:t>28/10/2022</a:t>
            </a:r>
            <a:endParaRPr lang="es-ES"/>
          </a:p>
        </p:txBody>
      </p:sp>
      <p:sp>
        <p:nvSpPr>
          <p:cNvPr id="5" name="Marcador de pie de página 4"/>
          <p:cNvSpPr>
            <a:spLocks noGrp="1"/>
          </p:cNvSpPr>
          <p:nvPr>
            <p:ph type="ftr" sz="quarter" idx="11"/>
          </p:nvPr>
        </p:nvSpPr>
        <p:spPr/>
        <p:txBody>
          <a:bodyPr/>
          <a:lstStyle/>
          <a:p>
            <a:r>
              <a:rPr lang="es-ES_tradnl" smtClean="0"/>
              <a:t>Secuenciación de genomas  bacterianos: herramientas y aplicaciones</a:t>
            </a:r>
            <a:endParaRPr lang="es-ES" dirty="0"/>
          </a:p>
        </p:txBody>
      </p:sp>
      <p:sp>
        <p:nvSpPr>
          <p:cNvPr id="6" name="Marcador de número de diapositiva 5"/>
          <p:cNvSpPr>
            <a:spLocks noGrp="1"/>
          </p:cNvSpPr>
          <p:nvPr>
            <p:ph type="sldNum" sz="quarter" idx="12"/>
          </p:nvPr>
        </p:nvSpPr>
        <p:spPr/>
        <p:txBody>
          <a:bodyPr/>
          <a:lstStyle/>
          <a:p>
            <a:fld id="{DD18BE11-CAC0-41C0-BEC2-9926CE80C6A6}" type="slidenum">
              <a:rPr lang="es-ES" smtClean="0"/>
              <a:t>30</a:t>
            </a:fld>
            <a:endParaRPr lang="es-ES"/>
          </a:p>
        </p:txBody>
      </p:sp>
      <p:graphicFrame>
        <p:nvGraphicFramePr>
          <p:cNvPr id="7" name="Tabla 6"/>
          <p:cNvGraphicFramePr>
            <a:graphicFrameLocks noGrp="1"/>
          </p:cNvGraphicFramePr>
          <p:nvPr>
            <p:extLst>
              <p:ext uri="{D42A27DB-BD31-4B8C-83A1-F6EECF244321}">
                <p14:modId xmlns:p14="http://schemas.microsoft.com/office/powerpoint/2010/main" val="684335857"/>
              </p:ext>
            </p:extLst>
          </p:nvPr>
        </p:nvGraphicFramePr>
        <p:xfrm>
          <a:off x="2819636" y="2924944"/>
          <a:ext cx="6552728" cy="3059548"/>
        </p:xfrm>
        <a:graphic>
          <a:graphicData uri="http://schemas.openxmlformats.org/drawingml/2006/table">
            <a:tbl>
              <a:tblPr firstRow="1" bandRow="1">
                <a:tableStyleId>{5C22544A-7EE6-4342-B048-85BDC9FD1C3A}</a:tableStyleId>
              </a:tblPr>
              <a:tblGrid>
                <a:gridCol w="3276364">
                  <a:extLst>
                    <a:ext uri="{9D8B030D-6E8A-4147-A177-3AD203B41FA5}">
                      <a16:colId xmlns:a16="http://schemas.microsoft.com/office/drawing/2014/main" val="2451027292"/>
                    </a:ext>
                  </a:extLst>
                </a:gridCol>
                <a:gridCol w="3276364">
                  <a:extLst>
                    <a:ext uri="{9D8B030D-6E8A-4147-A177-3AD203B41FA5}">
                      <a16:colId xmlns:a16="http://schemas.microsoft.com/office/drawing/2014/main" val="686701805"/>
                    </a:ext>
                  </a:extLst>
                </a:gridCol>
              </a:tblGrid>
              <a:tr h="604867">
                <a:tc>
                  <a:txBody>
                    <a:bodyPr/>
                    <a:lstStyle/>
                    <a:p>
                      <a:r>
                        <a:rPr lang="es-ES" dirty="0" smtClean="0"/>
                        <a:t>Software</a:t>
                      </a:r>
                      <a:endParaRPr lang="es-ES" dirty="0"/>
                    </a:p>
                  </a:txBody>
                  <a:tcPr/>
                </a:tc>
                <a:tc>
                  <a:txBody>
                    <a:bodyPr/>
                    <a:lstStyle/>
                    <a:p>
                      <a:r>
                        <a:rPr lang="es-ES" dirty="0" err="1" smtClean="0"/>
                        <a:t>Type</a:t>
                      </a:r>
                      <a:endParaRPr lang="es-ES" dirty="0"/>
                    </a:p>
                  </a:txBody>
                  <a:tcPr/>
                </a:tc>
                <a:extLst>
                  <a:ext uri="{0D108BD9-81ED-4DB2-BD59-A6C34878D82A}">
                    <a16:rowId xmlns:a16="http://schemas.microsoft.com/office/drawing/2014/main" val="802324826"/>
                  </a:ext>
                </a:extLst>
              </a:tr>
              <a:tr h="604867">
                <a:tc>
                  <a:txBody>
                    <a:bodyPr/>
                    <a:lstStyle/>
                    <a:p>
                      <a:r>
                        <a:rPr lang="es-ES" dirty="0" smtClean="0"/>
                        <a:t>SRST2</a:t>
                      </a:r>
                      <a:endParaRPr lang="es-ES" dirty="0"/>
                    </a:p>
                  </a:txBody>
                  <a:tcPr/>
                </a:tc>
                <a:tc>
                  <a:txBody>
                    <a:bodyPr/>
                    <a:lstStyle/>
                    <a:p>
                      <a:r>
                        <a:rPr lang="es-ES" dirty="0" err="1" smtClean="0"/>
                        <a:t>Mapping</a:t>
                      </a:r>
                      <a:endParaRPr lang="es-ES" dirty="0"/>
                    </a:p>
                  </a:txBody>
                  <a:tcPr/>
                </a:tc>
                <a:extLst>
                  <a:ext uri="{0D108BD9-81ED-4DB2-BD59-A6C34878D82A}">
                    <a16:rowId xmlns:a16="http://schemas.microsoft.com/office/drawing/2014/main" val="4255702173"/>
                  </a:ext>
                </a:extLst>
              </a:tr>
              <a:tr h="604867">
                <a:tc>
                  <a:txBody>
                    <a:bodyPr/>
                    <a:lstStyle/>
                    <a:p>
                      <a:r>
                        <a:rPr lang="es-ES" dirty="0" err="1" smtClean="0"/>
                        <a:t>Ariba</a:t>
                      </a:r>
                      <a:endParaRPr lang="es-ES" dirty="0"/>
                    </a:p>
                  </a:txBody>
                  <a:tcPr/>
                </a:tc>
                <a:tc>
                  <a:txBody>
                    <a:bodyPr/>
                    <a:lstStyle/>
                    <a:p>
                      <a:r>
                        <a:rPr lang="es-ES" dirty="0" err="1" smtClean="0"/>
                        <a:t>Mapping</a:t>
                      </a:r>
                      <a:r>
                        <a:rPr lang="es-ES" dirty="0" smtClean="0"/>
                        <a:t> + </a:t>
                      </a:r>
                      <a:r>
                        <a:rPr lang="es-ES" dirty="0" err="1" smtClean="0"/>
                        <a:t>assembly</a:t>
                      </a:r>
                      <a:endParaRPr lang="es-ES" dirty="0" smtClean="0"/>
                    </a:p>
                    <a:p>
                      <a:endParaRPr lang="es-ES" dirty="0"/>
                    </a:p>
                  </a:txBody>
                  <a:tcPr/>
                </a:tc>
                <a:extLst>
                  <a:ext uri="{0D108BD9-81ED-4DB2-BD59-A6C34878D82A}">
                    <a16:rowId xmlns:a16="http://schemas.microsoft.com/office/drawing/2014/main" val="2909471453"/>
                  </a:ext>
                </a:extLst>
              </a:tr>
              <a:tr h="604867">
                <a:tc>
                  <a:txBody>
                    <a:bodyPr/>
                    <a:lstStyle/>
                    <a:p>
                      <a:r>
                        <a:rPr lang="es-ES" dirty="0" smtClean="0"/>
                        <a:t>ABRICATE</a:t>
                      </a:r>
                      <a:endParaRPr lang="es-ES" dirty="0"/>
                    </a:p>
                  </a:txBody>
                  <a:tcPr/>
                </a:tc>
                <a:tc>
                  <a:txBody>
                    <a:bodyPr/>
                    <a:lstStyle/>
                    <a:p>
                      <a:r>
                        <a:rPr lang="es-ES" dirty="0" err="1" smtClean="0"/>
                        <a:t>Assembly</a:t>
                      </a:r>
                      <a:endParaRPr lang="es-ES" dirty="0"/>
                    </a:p>
                  </a:txBody>
                  <a:tcPr/>
                </a:tc>
                <a:extLst>
                  <a:ext uri="{0D108BD9-81ED-4DB2-BD59-A6C34878D82A}">
                    <a16:rowId xmlns:a16="http://schemas.microsoft.com/office/drawing/2014/main" val="2481309187"/>
                  </a:ext>
                </a:extLst>
              </a:tr>
              <a:tr h="604867">
                <a:tc>
                  <a:txBody>
                    <a:bodyPr/>
                    <a:lstStyle/>
                    <a:p>
                      <a:r>
                        <a:rPr lang="es-ES" dirty="0" err="1" smtClean="0"/>
                        <a:t>ResFinder</a:t>
                      </a:r>
                      <a:endParaRPr lang="es-ES" dirty="0"/>
                    </a:p>
                  </a:txBody>
                  <a:tcPr/>
                </a:tc>
                <a:tc>
                  <a:txBody>
                    <a:bodyPr/>
                    <a:lstStyle/>
                    <a:p>
                      <a:r>
                        <a:rPr lang="es-ES" dirty="0" err="1" smtClean="0"/>
                        <a:t>Assembly</a:t>
                      </a:r>
                      <a:endParaRPr lang="es-ES" dirty="0"/>
                    </a:p>
                  </a:txBody>
                  <a:tcPr/>
                </a:tc>
                <a:extLst>
                  <a:ext uri="{0D108BD9-81ED-4DB2-BD59-A6C34878D82A}">
                    <a16:rowId xmlns:a16="http://schemas.microsoft.com/office/drawing/2014/main" val="914285749"/>
                  </a:ext>
                </a:extLst>
              </a:tr>
            </a:tbl>
          </a:graphicData>
        </a:graphic>
      </p:graphicFrame>
      <p:sp>
        <p:nvSpPr>
          <p:cNvPr id="9" name="CuadroTexto 8"/>
          <p:cNvSpPr txBox="1"/>
          <p:nvPr/>
        </p:nvSpPr>
        <p:spPr>
          <a:xfrm>
            <a:off x="8472264" y="922923"/>
            <a:ext cx="2699792" cy="461665"/>
          </a:xfrm>
          <a:prstGeom prst="rect">
            <a:avLst/>
          </a:prstGeom>
          <a:noFill/>
        </p:spPr>
        <p:txBody>
          <a:bodyPr wrap="square" rtlCol="0">
            <a:spAutoFit/>
          </a:bodyPr>
          <a:lstStyle/>
          <a:p>
            <a:r>
              <a:rPr lang="es-ES" sz="1200" i="1" dirty="0" err="1"/>
              <a:t>Hendrisken</a:t>
            </a:r>
            <a:r>
              <a:rPr lang="es-ES" sz="1200" i="1" dirty="0"/>
              <a:t> et al. </a:t>
            </a:r>
            <a:r>
              <a:rPr lang="es-ES" sz="1200" i="1" dirty="0" err="1"/>
              <a:t>Frontiers</a:t>
            </a:r>
            <a:r>
              <a:rPr lang="es-ES" sz="1200" i="1" dirty="0"/>
              <a:t> in </a:t>
            </a:r>
            <a:r>
              <a:rPr lang="es-ES" sz="1200" i="1" dirty="0" err="1"/>
              <a:t>Microbiology</a:t>
            </a:r>
            <a:r>
              <a:rPr lang="es-ES" sz="1200" i="1" dirty="0"/>
              <a:t>. 2019.</a:t>
            </a:r>
          </a:p>
        </p:txBody>
      </p:sp>
    </p:spTree>
    <p:extLst>
      <p:ext uri="{BB962C8B-B14F-4D97-AF65-F5344CB8AC3E}">
        <p14:creationId xmlns:p14="http://schemas.microsoft.com/office/powerpoint/2010/main" val="39641283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9C22D-C70D-4DA5-A0C8-C1C85C9C0E13}"/>
              </a:ext>
            </a:extLst>
          </p:cNvPr>
          <p:cNvSpPr>
            <a:spLocks noGrp="1"/>
          </p:cNvSpPr>
          <p:nvPr>
            <p:ph type="title"/>
          </p:nvPr>
        </p:nvSpPr>
        <p:spPr/>
        <p:txBody>
          <a:bodyPr/>
          <a:lstStyle/>
          <a:p>
            <a:r>
              <a:rPr lang="es-ES" dirty="0" err="1"/>
              <a:t>Mapping</a:t>
            </a:r>
            <a:r>
              <a:rPr lang="es-ES" dirty="0"/>
              <a:t> vs </a:t>
            </a:r>
            <a:r>
              <a:rPr lang="es-ES" dirty="0" err="1"/>
              <a:t>Assembly</a:t>
            </a:r>
            <a:endParaRPr lang="en-GB" dirty="0"/>
          </a:p>
        </p:txBody>
      </p:sp>
      <p:sp>
        <p:nvSpPr>
          <p:cNvPr id="3" name="Content Placeholder 2">
            <a:extLst>
              <a:ext uri="{FF2B5EF4-FFF2-40B4-BE49-F238E27FC236}">
                <a16:creationId xmlns:a16="http://schemas.microsoft.com/office/drawing/2014/main" id="{91A00B47-19B7-4430-BD02-859C6F22C33D}"/>
              </a:ext>
            </a:extLst>
          </p:cNvPr>
          <p:cNvSpPr>
            <a:spLocks noGrp="1"/>
          </p:cNvSpPr>
          <p:nvPr>
            <p:ph idx="1"/>
          </p:nvPr>
        </p:nvSpPr>
        <p:spPr>
          <a:xfrm>
            <a:off x="1981200" y="1916833"/>
            <a:ext cx="8229600" cy="2592287"/>
          </a:xfrm>
        </p:spPr>
        <p:txBody>
          <a:bodyPr>
            <a:normAutofit fontScale="92500"/>
          </a:bodyPr>
          <a:lstStyle/>
          <a:p>
            <a:r>
              <a:rPr lang="en-GB" u="none" dirty="0"/>
              <a:t>Functional annotation based on mapping (srst2)</a:t>
            </a:r>
          </a:p>
          <a:p>
            <a:pPr lvl="1"/>
            <a:r>
              <a:rPr lang="es-ES" dirty="0"/>
              <a:t>Pro: more </a:t>
            </a:r>
            <a:r>
              <a:rPr lang="es-ES" dirty="0" err="1"/>
              <a:t>resolutive</a:t>
            </a:r>
            <a:r>
              <a:rPr lang="es-ES" dirty="0"/>
              <a:t> / </a:t>
            </a:r>
            <a:r>
              <a:rPr lang="es-ES" dirty="0" err="1"/>
              <a:t>high</a:t>
            </a:r>
            <a:r>
              <a:rPr lang="es-ES" dirty="0"/>
              <a:t> </a:t>
            </a:r>
            <a:r>
              <a:rPr lang="es-ES" dirty="0" err="1"/>
              <a:t>quality</a:t>
            </a:r>
            <a:r>
              <a:rPr lang="es-ES" dirty="0"/>
              <a:t> </a:t>
            </a:r>
            <a:r>
              <a:rPr lang="es-ES" dirty="0" err="1"/>
              <a:t>ddbb</a:t>
            </a:r>
            <a:endParaRPr lang="en-GB" dirty="0"/>
          </a:p>
          <a:p>
            <a:pPr lvl="1"/>
            <a:r>
              <a:rPr lang="es-ES" dirty="0"/>
              <a:t>C</a:t>
            </a:r>
            <a:r>
              <a:rPr lang="en-GB" dirty="0"/>
              <a:t>on: Unable to locate genes / no ab initio annotation</a:t>
            </a:r>
          </a:p>
          <a:p>
            <a:pPr lvl="1"/>
            <a:endParaRPr lang="en-GB" dirty="0"/>
          </a:p>
          <a:p>
            <a:r>
              <a:rPr lang="en-GB" u="none" dirty="0"/>
              <a:t>Functional annotation based on assembly </a:t>
            </a:r>
            <a:r>
              <a:rPr lang="en-GB" u="none" dirty="0" smtClean="0"/>
              <a:t>(</a:t>
            </a:r>
            <a:r>
              <a:rPr lang="en-GB" u="none" dirty="0" err="1" smtClean="0"/>
              <a:t>Resfinder</a:t>
            </a:r>
            <a:r>
              <a:rPr lang="en-GB" u="none" dirty="0" smtClean="0"/>
              <a:t>)</a:t>
            </a:r>
            <a:endParaRPr lang="en-GB" u="none" dirty="0"/>
          </a:p>
          <a:p>
            <a:pPr lvl="1"/>
            <a:r>
              <a:rPr lang="es-ES" dirty="0"/>
              <a:t>Pro: genes are </a:t>
            </a:r>
            <a:r>
              <a:rPr lang="es-ES" dirty="0" err="1"/>
              <a:t>located</a:t>
            </a:r>
            <a:r>
              <a:rPr lang="es-ES" dirty="0"/>
              <a:t> / </a:t>
            </a:r>
            <a:r>
              <a:rPr lang="es-ES" dirty="0" err="1"/>
              <a:t>related</a:t>
            </a:r>
            <a:endParaRPr lang="es-ES" dirty="0"/>
          </a:p>
          <a:p>
            <a:pPr lvl="1"/>
            <a:r>
              <a:rPr lang="es-ES" dirty="0" err="1"/>
              <a:t>Depend</a:t>
            </a:r>
            <a:r>
              <a:rPr lang="es-ES" dirty="0"/>
              <a:t> </a:t>
            </a:r>
            <a:r>
              <a:rPr lang="es-ES" dirty="0" err="1"/>
              <a:t>on</a:t>
            </a:r>
            <a:r>
              <a:rPr lang="es-ES" dirty="0"/>
              <a:t> </a:t>
            </a:r>
            <a:r>
              <a:rPr lang="es-ES" dirty="0" err="1"/>
              <a:t>assembly</a:t>
            </a:r>
            <a:r>
              <a:rPr lang="es-ES" dirty="0"/>
              <a:t> (</a:t>
            </a:r>
            <a:r>
              <a:rPr lang="es-ES" dirty="0" err="1"/>
              <a:t>close</a:t>
            </a:r>
            <a:r>
              <a:rPr lang="es-ES" dirty="0"/>
              <a:t> </a:t>
            </a:r>
            <a:r>
              <a:rPr lang="es-ES" dirty="0" err="1"/>
              <a:t>to</a:t>
            </a:r>
            <a:r>
              <a:rPr lang="es-ES" dirty="0"/>
              <a:t> </a:t>
            </a:r>
            <a:r>
              <a:rPr lang="es-ES" dirty="0" err="1"/>
              <a:t>repetitive</a:t>
            </a:r>
            <a:r>
              <a:rPr lang="es-ES" dirty="0"/>
              <a:t> </a:t>
            </a:r>
            <a:r>
              <a:rPr lang="es-ES" dirty="0" err="1"/>
              <a:t>regions</a:t>
            </a:r>
            <a:r>
              <a:rPr lang="es-ES" dirty="0"/>
              <a:t>)</a:t>
            </a:r>
            <a:endParaRPr lang="en-GB" dirty="0"/>
          </a:p>
        </p:txBody>
      </p:sp>
      <p:sp>
        <p:nvSpPr>
          <p:cNvPr id="4" name="Date Placeholder 3">
            <a:extLst>
              <a:ext uri="{FF2B5EF4-FFF2-40B4-BE49-F238E27FC236}">
                <a16:creationId xmlns:a16="http://schemas.microsoft.com/office/drawing/2014/main" id="{AEA8B715-09B3-41EF-BC7C-6EDBE521F51B}"/>
              </a:ext>
            </a:extLst>
          </p:cNvPr>
          <p:cNvSpPr>
            <a:spLocks noGrp="1"/>
          </p:cNvSpPr>
          <p:nvPr>
            <p:ph type="dt" sz="half" idx="10"/>
          </p:nvPr>
        </p:nvSpPr>
        <p:spPr/>
        <p:txBody>
          <a:bodyPr/>
          <a:lstStyle/>
          <a:p>
            <a:r>
              <a:rPr lang="es-ES" smtClean="0"/>
              <a:t>28/10/2022</a:t>
            </a:r>
            <a:endParaRPr lang="es-ES"/>
          </a:p>
        </p:txBody>
      </p:sp>
      <p:sp>
        <p:nvSpPr>
          <p:cNvPr id="5" name="Footer Placeholder 4">
            <a:extLst>
              <a:ext uri="{FF2B5EF4-FFF2-40B4-BE49-F238E27FC236}">
                <a16:creationId xmlns:a16="http://schemas.microsoft.com/office/drawing/2014/main" id="{D8BE8D50-BAC2-44B6-8F79-B4FA66E6DA5B}"/>
              </a:ext>
            </a:extLst>
          </p:cNvPr>
          <p:cNvSpPr>
            <a:spLocks noGrp="1"/>
          </p:cNvSpPr>
          <p:nvPr>
            <p:ph type="ftr" sz="quarter" idx="11"/>
          </p:nvPr>
        </p:nvSpPr>
        <p:spPr/>
        <p:txBody>
          <a:bodyPr/>
          <a:lstStyle/>
          <a:p>
            <a:r>
              <a:rPr lang="es-ES_tradnl"/>
              <a:t>Secuenciación de genomas  bacterianos: herramientas y aplicaciones</a:t>
            </a:r>
            <a:endParaRPr lang="es-ES" dirty="0"/>
          </a:p>
        </p:txBody>
      </p:sp>
      <p:sp>
        <p:nvSpPr>
          <p:cNvPr id="6" name="Slide Number Placeholder 5">
            <a:extLst>
              <a:ext uri="{FF2B5EF4-FFF2-40B4-BE49-F238E27FC236}">
                <a16:creationId xmlns:a16="http://schemas.microsoft.com/office/drawing/2014/main" id="{7F423DDA-B266-48FF-9260-C04575A7F422}"/>
              </a:ext>
            </a:extLst>
          </p:cNvPr>
          <p:cNvSpPr>
            <a:spLocks noGrp="1"/>
          </p:cNvSpPr>
          <p:nvPr>
            <p:ph type="sldNum" sz="quarter" idx="12"/>
          </p:nvPr>
        </p:nvSpPr>
        <p:spPr/>
        <p:txBody>
          <a:bodyPr/>
          <a:lstStyle/>
          <a:p>
            <a:fld id="{DD18BE11-CAC0-41C0-BEC2-9926CE80C6A6}" type="slidenum">
              <a:rPr lang="es-ES" smtClean="0"/>
              <a:t>31</a:t>
            </a:fld>
            <a:endParaRPr lang="es-ES"/>
          </a:p>
        </p:txBody>
      </p:sp>
      <p:pic>
        <p:nvPicPr>
          <p:cNvPr id="10" name="Picture 9">
            <a:extLst>
              <a:ext uri="{FF2B5EF4-FFF2-40B4-BE49-F238E27FC236}">
                <a16:creationId xmlns:a16="http://schemas.microsoft.com/office/drawing/2014/main" id="{25116A52-8DBB-416C-92C6-B021C82FCBBC}"/>
              </a:ext>
            </a:extLst>
          </p:cNvPr>
          <p:cNvPicPr>
            <a:picLocks noChangeAspect="1"/>
          </p:cNvPicPr>
          <p:nvPr/>
        </p:nvPicPr>
        <p:blipFill rotWithShape="1">
          <a:blip r:embed="rId2">
            <a:extLst>
              <a:ext uri="{28A0092B-C50C-407E-A947-70E740481C1C}">
                <a14:useLocalDpi xmlns:a14="http://schemas.microsoft.com/office/drawing/2010/main" val="0"/>
              </a:ext>
            </a:extLst>
          </a:blip>
          <a:srcRect t="6903" b="17153"/>
          <a:stretch/>
        </p:blipFill>
        <p:spPr>
          <a:xfrm>
            <a:off x="2050108" y="4725142"/>
            <a:ext cx="7934325" cy="1584178"/>
          </a:xfrm>
          <a:prstGeom prst="rect">
            <a:avLst/>
          </a:prstGeom>
        </p:spPr>
      </p:pic>
    </p:spTree>
    <p:extLst>
      <p:ext uri="{BB962C8B-B14F-4D97-AF65-F5344CB8AC3E}">
        <p14:creationId xmlns:p14="http://schemas.microsoft.com/office/powerpoint/2010/main" val="16203923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z="2000" dirty="0" err="1" smtClean="0"/>
              <a:t>rMAP</a:t>
            </a:r>
            <a:r>
              <a:rPr lang="es-ES" sz="2000" dirty="0" smtClean="0"/>
              <a:t> - </a:t>
            </a:r>
            <a:r>
              <a:rPr lang="es-ES" sz="2000" dirty="0" err="1" smtClean="0"/>
              <a:t>rapid</a:t>
            </a:r>
            <a:r>
              <a:rPr lang="es-ES" sz="2000" dirty="0" smtClean="0"/>
              <a:t> </a:t>
            </a:r>
            <a:r>
              <a:rPr lang="es-ES" sz="2000" dirty="0" err="1" smtClean="0"/>
              <a:t>microbial</a:t>
            </a:r>
            <a:r>
              <a:rPr lang="es-ES" sz="2000" dirty="0" smtClean="0"/>
              <a:t> </a:t>
            </a:r>
            <a:r>
              <a:rPr lang="es-ES" sz="2000" dirty="0" err="1" smtClean="0"/>
              <a:t>analysis</a:t>
            </a:r>
            <a:r>
              <a:rPr lang="es-ES" sz="2000" dirty="0" smtClean="0"/>
              <a:t> pipeline- </a:t>
            </a:r>
            <a:r>
              <a:rPr lang="es-ES" sz="2000" dirty="0" err="1" smtClean="0"/>
              <a:t>for</a:t>
            </a:r>
            <a:r>
              <a:rPr lang="es-ES" sz="2000" dirty="0" smtClean="0"/>
              <a:t> ESKAPE </a:t>
            </a:r>
            <a:r>
              <a:rPr lang="es-ES" sz="2000" dirty="0" err="1" smtClean="0"/>
              <a:t>bacterial</a:t>
            </a:r>
            <a:r>
              <a:rPr lang="es-ES" sz="2000" dirty="0" smtClean="0"/>
              <a:t> </a:t>
            </a:r>
            <a:r>
              <a:rPr lang="es-ES" sz="2000" dirty="0" err="1" smtClean="0"/>
              <a:t>group</a:t>
            </a:r>
            <a:r>
              <a:rPr lang="es-ES" sz="2000" dirty="0" smtClean="0"/>
              <a:t> </a:t>
            </a:r>
            <a:r>
              <a:rPr lang="es-ES" sz="2000" dirty="0" err="1" smtClean="0"/>
              <a:t>wgs</a:t>
            </a:r>
            <a:r>
              <a:rPr lang="es-ES" sz="2000" dirty="0" smtClean="0"/>
              <a:t> data</a:t>
            </a:r>
            <a:endParaRPr lang="es-ES" sz="2000" dirty="0"/>
          </a:p>
        </p:txBody>
      </p:sp>
      <p:sp>
        <p:nvSpPr>
          <p:cNvPr id="4" name="Marcador de fecha 3"/>
          <p:cNvSpPr>
            <a:spLocks noGrp="1"/>
          </p:cNvSpPr>
          <p:nvPr>
            <p:ph type="dt" sz="half" idx="10"/>
          </p:nvPr>
        </p:nvSpPr>
        <p:spPr/>
        <p:txBody>
          <a:bodyPr/>
          <a:lstStyle/>
          <a:p>
            <a:r>
              <a:rPr lang="es-ES" smtClean="0"/>
              <a:t>28/10/2022</a:t>
            </a:r>
            <a:endParaRPr lang="es-ES"/>
          </a:p>
        </p:txBody>
      </p:sp>
      <p:sp>
        <p:nvSpPr>
          <p:cNvPr id="5" name="Marcador de pie de página 4"/>
          <p:cNvSpPr>
            <a:spLocks noGrp="1"/>
          </p:cNvSpPr>
          <p:nvPr>
            <p:ph type="ftr" sz="quarter" idx="11"/>
          </p:nvPr>
        </p:nvSpPr>
        <p:spPr/>
        <p:txBody>
          <a:bodyPr/>
          <a:lstStyle/>
          <a:p>
            <a:r>
              <a:rPr lang="es-ES_tradnl" smtClean="0"/>
              <a:t>Secuenciación de genomas  bacterianos: herramientas y aplicaciones</a:t>
            </a:r>
            <a:endParaRPr lang="es-ES" dirty="0"/>
          </a:p>
        </p:txBody>
      </p:sp>
      <p:sp>
        <p:nvSpPr>
          <p:cNvPr id="6" name="Marcador de número de diapositiva 5"/>
          <p:cNvSpPr>
            <a:spLocks noGrp="1"/>
          </p:cNvSpPr>
          <p:nvPr>
            <p:ph type="sldNum" sz="quarter" idx="12"/>
          </p:nvPr>
        </p:nvSpPr>
        <p:spPr/>
        <p:txBody>
          <a:bodyPr/>
          <a:lstStyle/>
          <a:p>
            <a:fld id="{DD18BE11-CAC0-41C0-BEC2-9926CE80C6A6}" type="slidenum">
              <a:rPr lang="es-ES" smtClean="0"/>
              <a:t>32</a:t>
            </a:fld>
            <a:endParaRPr lang="es-ES"/>
          </a:p>
        </p:txBody>
      </p:sp>
      <p:pic>
        <p:nvPicPr>
          <p:cNvPr id="7" name="Imagen 6"/>
          <p:cNvPicPr>
            <a:picLocks noChangeAspect="1"/>
          </p:cNvPicPr>
          <p:nvPr/>
        </p:nvPicPr>
        <p:blipFill>
          <a:blip r:embed="rId2"/>
          <a:stretch>
            <a:fillRect/>
          </a:stretch>
        </p:blipFill>
        <p:spPr>
          <a:xfrm>
            <a:off x="4066838" y="1557982"/>
            <a:ext cx="8159061" cy="5300018"/>
          </a:xfrm>
          <a:prstGeom prst="rect">
            <a:avLst/>
          </a:prstGeom>
        </p:spPr>
      </p:pic>
      <p:sp>
        <p:nvSpPr>
          <p:cNvPr id="8" name="Rectángulo 7"/>
          <p:cNvSpPr/>
          <p:nvPr/>
        </p:nvSpPr>
        <p:spPr>
          <a:xfrm>
            <a:off x="160219" y="2904905"/>
            <a:ext cx="3600400" cy="2031325"/>
          </a:xfrm>
          <a:prstGeom prst="rect">
            <a:avLst/>
          </a:prstGeom>
          <a:solidFill>
            <a:schemeClr val="accent6">
              <a:lumMod val="20000"/>
              <a:lumOff val="80000"/>
            </a:schemeClr>
          </a:solidFill>
        </p:spPr>
        <p:txBody>
          <a:bodyPr wrap="square">
            <a:spAutoFit/>
          </a:bodyPr>
          <a:lstStyle/>
          <a:p>
            <a:r>
              <a:rPr lang="es-ES" dirty="0" err="1" smtClean="0"/>
              <a:t>The</a:t>
            </a:r>
            <a:r>
              <a:rPr lang="es-ES" dirty="0" smtClean="0"/>
              <a:t> </a:t>
            </a:r>
            <a:r>
              <a:rPr lang="es-ES" dirty="0" err="1"/>
              <a:t>resistomes</a:t>
            </a:r>
            <a:r>
              <a:rPr lang="es-ES" dirty="0"/>
              <a:t> of ESKAPE </a:t>
            </a:r>
            <a:r>
              <a:rPr lang="es-ES" dirty="0" err="1"/>
              <a:t>pathogens</a:t>
            </a:r>
            <a:r>
              <a:rPr lang="es-ES" dirty="0"/>
              <a:t> (</a:t>
            </a:r>
            <a:r>
              <a:rPr lang="es-ES" i="1" dirty="0" err="1"/>
              <a:t>Enterococcus</a:t>
            </a:r>
            <a:r>
              <a:rPr lang="es-ES" i="1" dirty="0"/>
              <a:t> </a:t>
            </a:r>
            <a:r>
              <a:rPr lang="es-ES" i="1" dirty="0" err="1"/>
              <a:t>faecium</a:t>
            </a:r>
            <a:r>
              <a:rPr lang="es-ES" i="1" dirty="0"/>
              <a:t>, </a:t>
            </a:r>
            <a:r>
              <a:rPr lang="es-ES" i="1" dirty="0" err="1"/>
              <a:t>Staphylococcus</a:t>
            </a:r>
            <a:r>
              <a:rPr lang="es-ES" i="1" dirty="0"/>
              <a:t> </a:t>
            </a:r>
            <a:r>
              <a:rPr lang="es-ES" i="1" dirty="0" err="1" smtClean="0"/>
              <a:t>aureus</a:t>
            </a:r>
            <a:r>
              <a:rPr lang="es-ES" i="1" dirty="0" smtClean="0"/>
              <a:t>, </a:t>
            </a:r>
            <a:r>
              <a:rPr lang="es-ES" i="1" dirty="0" err="1" smtClean="0"/>
              <a:t>Klebsiella</a:t>
            </a:r>
            <a:r>
              <a:rPr lang="es-ES" i="1" dirty="0" smtClean="0"/>
              <a:t> </a:t>
            </a:r>
            <a:r>
              <a:rPr lang="es-ES" i="1" dirty="0" err="1"/>
              <a:t>pneumoniae</a:t>
            </a:r>
            <a:r>
              <a:rPr lang="es-ES" i="1" dirty="0"/>
              <a:t>, </a:t>
            </a:r>
            <a:r>
              <a:rPr lang="es-ES" i="1" dirty="0" err="1"/>
              <a:t>Acinetobacter</a:t>
            </a:r>
            <a:r>
              <a:rPr lang="es-ES" i="1" dirty="0"/>
              <a:t> </a:t>
            </a:r>
            <a:r>
              <a:rPr lang="es-ES" i="1" dirty="0" err="1"/>
              <a:t>baumannii</a:t>
            </a:r>
            <a:r>
              <a:rPr lang="es-ES" i="1" dirty="0"/>
              <a:t>, </a:t>
            </a:r>
            <a:r>
              <a:rPr lang="es-ES" i="1" dirty="0" err="1"/>
              <a:t>Pseudomonas</a:t>
            </a:r>
            <a:r>
              <a:rPr lang="es-ES" i="1" dirty="0"/>
              <a:t> </a:t>
            </a:r>
            <a:r>
              <a:rPr lang="es-ES" i="1" dirty="0" err="1"/>
              <a:t>aeruginosa</a:t>
            </a:r>
            <a:r>
              <a:rPr lang="es-ES" i="1" dirty="0"/>
              <a:t> and </a:t>
            </a:r>
            <a:r>
              <a:rPr lang="es-ES" i="1" dirty="0" err="1"/>
              <a:t>Enterobacter</a:t>
            </a:r>
            <a:r>
              <a:rPr lang="es-ES" i="1" dirty="0"/>
              <a:t> </a:t>
            </a:r>
            <a:r>
              <a:rPr lang="es-ES" i="1" dirty="0" err="1"/>
              <a:t>species</a:t>
            </a:r>
            <a:r>
              <a:rPr lang="es-ES" dirty="0"/>
              <a:t>)</a:t>
            </a:r>
          </a:p>
        </p:txBody>
      </p:sp>
      <p:sp>
        <p:nvSpPr>
          <p:cNvPr id="9" name="CuadroTexto 8"/>
          <p:cNvSpPr txBox="1"/>
          <p:nvPr/>
        </p:nvSpPr>
        <p:spPr>
          <a:xfrm>
            <a:off x="250201" y="5323125"/>
            <a:ext cx="3037487" cy="646331"/>
          </a:xfrm>
          <a:prstGeom prst="rect">
            <a:avLst/>
          </a:prstGeom>
          <a:noFill/>
        </p:spPr>
        <p:txBody>
          <a:bodyPr wrap="square" rtlCol="0">
            <a:spAutoFit/>
          </a:bodyPr>
          <a:lstStyle/>
          <a:p>
            <a:r>
              <a:rPr lang="es-ES" dirty="0" err="1" smtClean="0"/>
              <a:t>Sserwadda</a:t>
            </a:r>
            <a:r>
              <a:rPr lang="es-ES" dirty="0" smtClean="0"/>
              <a:t> &amp; </a:t>
            </a:r>
            <a:r>
              <a:rPr lang="es-ES" dirty="0" err="1" smtClean="0"/>
              <a:t>Mboowa</a:t>
            </a:r>
            <a:r>
              <a:rPr lang="es-ES" dirty="0" smtClean="0"/>
              <a:t>, </a:t>
            </a:r>
            <a:r>
              <a:rPr lang="es-ES" dirty="0" err="1" smtClean="0"/>
              <a:t>Microbiology</a:t>
            </a:r>
            <a:r>
              <a:rPr lang="es-ES" dirty="0" smtClean="0"/>
              <a:t>, 2021</a:t>
            </a:r>
            <a:endParaRPr lang="es-ES" dirty="0"/>
          </a:p>
        </p:txBody>
      </p:sp>
    </p:spTree>
    <p:extLst>
      <p:ext uri="{BB962C8B-B14F-4D97-AF65-F5344CB8AC3E}">
        <p14:creationId xmlns:p14="http://schemas.microsoft.com/office/powerpoint/2010/main" val="18107581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BCB77B-3CB0-4947-9BB8-96075E988DD7}"/>
              </a:ext>
            </a:extLst>
          </p:cNvPr>
          <p:cNvSpPr>
            <a:spLocks noGrp="1"/>
          </p:cNvSpPr>
          <p:nvPr>
            <p:ph type="dt" sz="half" idx="10"/>
          </p:nvPr>
        </p:nvSpPr>
        <p:spPr/>
        <p:txBody>
          <a:bodyPr/>
          <a:lstStyle/>
          <a:p>
            <a:r>
              <a:rPr lang="es-ES" smtClean="0"/>
              <a:t>28/10/2022</a:t>
            </a:r>
            <a:endParaRPr lang="en-GB"/>
          </a:p>
        </p:txBody>
      </p:sp>
      <p:sp>
        <p:nvSpPr>
          <p:cNvPr id="4" name="Slide Number Placeholder 3">
            <a:extLst>
              <a:ext uri="{FF2B5EF4-FFF2-40B4-BE49-F238E27FC236}">
                <a16:creationId xmlns:a16="http://schemas.microsoft.com/office/drawing/2014/main" id="{24BB16D9-3A26-4FF6-8803-3C23707F429D}"/>
              </a:ext>
            </a:extLst>
          </p:cNvPr>
          <p:cNvSpPr>
            <a:spLocks noGrp="1"/>
          </p:cNvSpPr>
          <p:nvPr>
            <p:ph type="sldNum" sz="quarter" idx="12"/>
          </p:nvPr>
        </p:nvSpPr>
        <p:spPr/>
        <p:txBody>
          <a:bodyPr/>
          <a:lstStyle/>
          <a:p>
            <a:fld id="{BB7EACC9-4C9F-416D-B6F1-6FC3E84E4E00}" type="slidenum">
              <a:rPr lang="en-GB" smtClean="0"/>
              <a:t>33</a:t>
            </a:fld>
            <a:endParaRPr lang="en-GB"/>
          </a:p>
        </p:txBody>
      </p:sp>
      <p:sp>
        <p:nvSpPr>
          <p:cNvPr id="3" name="Title 2">
            <a:extLst>
              <a:ext uri="{FF2B5EF4-FFF2-40B4-BE49-F238E27FC236}">
                <a16:creationId xmlns:a16="http://schemas.microsoft.com/office/drawing/2014/main" id="{4B0CDB2E-4849-47CD-A6DA-C826FC464BE2}"/>
              </a:ext>
            </a:extLst>
          </p:cNvPr>
          <p:cNvSpPr>
            <a:spLocks noGrp="1"/>
          </p:cNvSpPr>
          <p:nvPr>
            <p:ph type="title"/>
          </p:nvPr>
        </p:nvSpPr>
        <p:spPr/>
        <p:txBody>
          <a:bodyPr/>
          <a:lstStyle/>
          <a:p>
            <a:r>
              <a:rPr lang="es-ES" dirty="0" err="1">
                <a:solidFill>
                  <a:srgbClr val="1F497D"/>
                </a:solidFill>
              </a:rPr>
              <a:t>Annotation</a:t>
            </a:r>
            <a:r>
              <a:rPr lang="es-ES" dirty="0">
                <a:solidFill>
                  <a:srgbClr val="1F497D"/>
                </a:solidFill>
              </a:rPr>
              <a:t> </a:t>
            </a:r>
            <a:r>
              <a:rPr lang="es-ES" dirty="0" err="1">
                <a:solidFill>
                  <a:srgbClr val="1F497D"/>
                </a:solidFill>
              </a:rPr>
              <a:t>visualization</a:t>
            </a:r>
            <a:r>
              <a:rPr lang="es-ES" dirty="0">
                <a:solidFill>
                  <a:srgbClr val="1F497D"/>
                </a:solidFill>
              </a:rPr>
              <a:t> </a:t>
            </a:r>
            <a:r>
              <a:rPr lang="es-ES" dirty="0" err="1">
                <a:solidFill>
                  <a:srgbClr val="1F497D"/>
                </a:solidFill>
              </a:rPr>
              <a:t>using</a:t>
            </a:r>
            <a:r>
              <a:rPr lang="es-ES" dirty="0">
                <a:solidFill>
                  <a:srgbClr val="1F497D"/>
                </a:solidFill>
              </a:rPr>
              <a:t> </a:t>
            </a:r>
            <a:r>
              <a:rPr lang="es-ES" dirty="0" err="1">
                <a:solidFill>
                  <a:srgbClr val="1F497D"/>
                </a:solidFill>
              </a:rPr>
              <a:t>PlasmidID</a:t>
            </a:r>
            <a:endParaRPr lang="en-GB" dirty="0"/>
          </a:p>
        </p:txBody>
      </p:sp>
      <p:sp>
        <p:nvSpPr>
          <p:cNvPr id="5" name="Footer Placeholder 4">
            <a:extLst>
              <a:ext uri="{FF2B5EF4-FFF2-40B4-BE49-F238E27FC236}">
                <a16:creationId xmlns:a16="http://schemas.microsoft.com/office/drawing/2014/main" id="{D0BCCD60-6D69-4699-89B9-A55FB8F0849B}"/>
              </a:ext>
            </a:extLst>
          </p:cNvPr>
          <p:cNvSpPr>
            <a:spLocks noGrp="1"/>
          </p:cNvSpPr>
          <p:nvPr>
            <p:ph type="ftr" sz="quarter" idx="11"/>
          </p:nvPr>
        </p:nvSpPr>
        <p:spPr/>
        <p:txBody>
          <a:bodyPr/>
          <a:lstStyle/>
          <a:p>
            <a:r>
              <a:rPr lang="es-ES_tradnl"/>
              <a:t>Secuenciación de genomas  bacterianos: herramientas y aplicaciones</a:t>
            </a:r>
            <a:endParaRPr lang="es-ES" dirty="0"/>
          </a:p>
        </p:txBody>
      </p:sp>
      <p:pic>
        <p:nvPicPr>
          <p:cNvPr id="10" name="Picture 9">
            <a:extLst>
              <a:ext uri="{FF2B5EF4-FFF2-40B4-BE49-F238E27FC236}">
                <a16:creationId xmlns:a16="http://schemas.microsoft.com/office/drawing/2014/main" id="{BC098FE2-AFEF-4924-AC5B-EFAD9091B5B2}"/>
              </a:ext>
            </a:extLst>
          </p:cNvPr>
          <p:cNvPicPr>
            <a:picLocks noChangeAspect="1"/>
          </p:cNvPicPr>
          <p:nvPr/>
        </p:nvPicPr>
        <p:blipFill>
          <a:blip r:embed="rId2"/>
          <a:stretch>
            <a:fillRect/>
          </a:stretch>
        </p:blipFill>
        <p:spPr>
          <a:xfrm>
            <a:off x="4516792" y="1268760"/>
            <a:ext cx="6331737" cy="4896544"/>
          </a:xfrm>
          <a:prstGeom prst="rect">
            <a:avLst/>
          </a:prstGeom>
        </p:spPr>
      </p:pic>
      <p:sp>
        <p:nvSpPr>
          <p:cNvPr id="11" name="Content Placeholder 2">
            <a:extLst>
              <a:ext uri="{FF2B5EF4-FFF2-40B4-BE49-F238E27FC236}">
                <a16:creationId xmlns:a16="http://schemas.microsoft.com/office/drawing/2014/main" id="{3C7644BC-9BCA-4D81-A0F2-42D45F95A72B}"/>
              </a:ext>
            </a:extLst>
          </p:cNvPr>
          <p:cNvSpPr txBox="1">
            <a:spLocks/>
          </p:cNvSpPr>
          <p:nvPr/>
        </p:nvSpPr>
        <p:spPr>
          <a:xfrm>
            <a:off x="1703512" y="2132856"/>
            <a:ext cx="3445614" cy="416316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Automatic annotation</a:t>
            </a:r>
          </a:p>
          <a:p>
            <a:pPr lvl="1"/>
            <a:r>
              <a:rPr lang="en-US" sz="2000" dirty="0" err="1"/>
              <a:t>Prokka</a:t>
            </a:r>
            <a:endParaRPr lang="en-US" sz="2000" dirty="0"/>
          </a:p>
          <a:p>
            <a:pPr lvl="2"/>
            <a:r>
              <a:rPr lang="en-US" sz="1800" dirty="0"/>
              <a:t>DDBB plasmid</a:t>
            </a:r>
          </a:p>
          <a:p>
            <a:pPr lvl="2"/>
            <a:r>
              <a:rPr lang="en-US" sz="1800" dirty="0"/>
              <a:t>Contigs</a:t>
            </a:r>
          </a:p>
          <a:p>
            <a:pPr lvl="1"/>
            <a:r>
              <a:rPr lang="en-US" sz="2000" dirty="0" err="1"/>
              <a:t>Gff</a:t>
            </a:r>
            <a:r>
              <a:rPr lang="en-US" sz="2000" dirty="0"/>
              <a:t> to bed</a:t>
            </a:r>
          </a:p>
          <a:p>
            <a:r>
              <a:rPr lang="en-US" sz="2400" dirty="0"/>
              <a:t>Specific annotation</a:t>
            </a:r>
          </a:p>
          <a:p>
            <a:pPr lvl="1"/>
            <a:r>
              <a:rPr lang="en-US" sz="2000" dirty="0"/>
              <a:t>BLAST+</a:t>
            </a:r>
          </a:p>
          <a:p>
            <a:pPr lvl="1"/>
            <a:r>
              <a:rPr lang="en-US" sz="2000" dirty="0"/>
              <a:t>ABR &amp; REP</a:t>
            </a:r>
          </a:p>
          <a:p>
            <a:pPr lvl="1"/>
            <a:r>
              <a:rPr lang="en-US" sz="2000" dirty="0"/>
              <a:t>User input FASTA</a:t>
            </a:r>
          </a:p>
        </p:txBody>
      </p:sp>
    </p:spTree>
    <p:extLst>
      <p:ext uri="{BB962C8B-B14F-4D97-AF65-F5344CB8AC3E}">
        <p14:creationId xmlns:p14="http://schemas.microsoft.com/office/powerpoint/2010/main" val="183372783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BCB77B-3CB0-4947-9BB8-96075E988DD7}"/>
              </a:ext>
            </a:extLst>
          </p:cNvPr>
          <p:cNvSpPr>
            <a:spLocks noGrp="1"/>
          </p:cNvSpPr>
          <p:nvPr>
            <p:ph type="dt" sz="half" idx="10"/>
          </p:nvPr>
        </p:nvSpPr>
        <p:spPr/>
        <p:txBody>
          <a:bodyPr/>
          <a:lstStyle/>
          <a:p>
            <a:r>
              <a:rPr lang="es-ES" smtClean="0"/>
              <a:t>28/10/2022</a:t>
            </a:r>
            <a:endParaRPr lang="en-GB"/>
          </a:p>
        </p:txBody>
      </p:sp>
      <p:sp>
        <p:nvSpPr>
          <p:cNvPr id="4" name="Slide Number Placeholder 3">
            <a:extLst>
              <a:ext uri="{FF2B5EF4-FFF2-40B4-BE49-F238E27FC236}">
                <a16:creationId xmlns:a16="http://schemas.microsoft.com/office/drawing/2014/main" id="{24BB16D9-3A26-4FF6-8803-3C23707F429D}"/>
              </a:ext>
            </a:extLst>
          </p:cNvPr>
          <p:cNvSpPr>
            <a:spLocks noGrp="1"/>
          </p:cNvSpPr>
          <p:nvPr>
            <p:ph type="sldNum" sz="quarter" idx="12"/>
          </p:nvPr>
        </p:nvSpPr>
        <p:spPr/>
        <p:txBody>
          <a:bodyPr/>
          <a:lstStyle/>
          <a:p>
            <a:fld id="{BB7EACC9-4C9F-416D-B6F1-6FC3E84E4E00}" type="slidenum">
              <a:rPr lang="en-GB" smtClean="0"/>
              <a:t>34</a:t>
            </a:fld>
            <a:endParaRPr lang="en-GB"/>
          </a:p>
        </p:txBody>
      </p:sp>
      <p:sp>
        <p:nvSpPr>
          <p:cNvPr id="3" name="Title 2">
            <a:extLst>
              <a:ext uri="{FF2B5EF4-FFF2-40B4-BE49-F238E27FC236}">
                <a16:creationId xmlns:a16="http://schemas.microsoft.com/office/drawing/2014/main" id="{4B0CDB2E-4849-47CD-A6DA-C826FC464BE2}"/>
              </a:ext>
            </a:extLst>
          </p:cNvPr>
          <p:cNvSpPr>
            <a:spLocks noGrp="1"/>
          </p:cNvSpPr>
          <p:nvPr>
            <p:ph type="title"/>
          </p:nvPr>
        </p:nvSpPr>
        <p:spPr/>
        <p:txBody>
          <a:bodyPr/>
          <a:lstStyle/>
          <a:p>
            <a:r>
              <a:rPr lang="es-ES" dirty="0" err="1">
                <a:solidFill>
                  <a:srgbClr val="1F497D"/>
                </a:solidFill>
              </a:rPr>
              <a:t>Annotation</a:t>
            </a:r>
            <a:r>
              <a:rPr lang="es-ES" dirty="0">
                <a:solidFill>
                  <a:srgbClr val="1F497D"/>
                </a:solidFill>
              </a:rPr>
              <a:t> </a:t>
            </a:r>
            <a:r>
              <a:rPr lang="es-ES" dirty="0" err="1">
                <a:solidFill>
                  <a:srgbClr val="1F497D"/>
                </a:solidFill>
              </a:rPr>
              <a:t>using</a:t>
            </a:r>
            <a:r>
              <a:rPr lang="es-ES" dirty="0">
                <a:solidFill>
                  <a:srgbClr val="1F497D"/>
                </a:solidFill>
              </a:rPr>
              <a:t> </a:t>
            </a:r>
            <a:r>
              <a:rPr lang="es-ES" dirty="0" err="1">
                <a:solidFill>
                  <a:srgbClr val="1F497D"/>
                </a:solidFill>
              </a:rPr>
              <a:t>PlasmidID</a:t>
            </a:r>
            <a:endParaRPr lang="en-GB" dirty="0"/>
          </a:p>
        </p:txBody>
      </p:sp>
      <p:sp>
        <p:nvSpPr>
          <p:cNvPr id="5" name="Footer Placeholder 4">
            <a:extLst>
              <a:ext uri="{FF2B5EF4-FFF2-40B4-BE49-F238E27FC236}">
                <a16:creationId xmlns:a16="http://schemas.microsoft.com/office/drawing/2014/main" id="{D0BCCD60-6D69-4699-89B9-A55FB8F0849B}"/>
              </a:ext>
            </a:extLst>
          </p:cNvPr>
          <p:cNvSpPr>
            <a:spLocks noGrp="1"/>
          </p:cNvSpPr>
          <p:nvPr>
            <p:ph type="ftr" sz="quarter" idx="11"/>
          </p:nvPr>
        </p:nvSpPr>
        <p:spPr/>
        <p:txBody>
          <a:bodyPr/>
          <a:lstStyle/>
          <a:p>
            <a:r>
              <a:rPr lang="es-ES_tradnl"/>
              <a:t>Secuenciación de genomas  bacterianos: herramientas y aplicaciones</a:t>
            </a:r>
            <a:endParaRPr lang="es-ES" dirty="0"/>
          </a:p>
        </p:txBody>
      </p:sp>
      <p:pic>
        <p:nvPicPr>
          <p:cNvPr id="8" name="Picture 7">
            <a:extLst>
              <a:ext uri="{FF2B5EF4-FFF2-40B4-BE49-F238E27FC236}">
                <a16:creationId xmlns:a16="http://schemas.microsoft.com/office/drawing/2014/main" id="{B51D31EB-DEAC-4858-AABF-3AC76662FA53}"/>
              </a:ext>
            </a:extLst>
          </p:cNvPr>
          <p:cNvPicPr>
            <a:picLocks noChangeAspect="1"/>
          </p:cNvPicPr>
          <p:nvPr/>
        </p:nvPicPr>
        <p:blipFill>
          <a:blip r:embed="rId2"/>
          <a:stretch>
            <a:fillRect/>
          </a:stretch>
        </p:blipFill>
        <p:spPr>
          <a:xfrm>
            <a:off x="1641298" y="1241574"/>
            <a:ext cx="9033414" cy="5114776"/>
          </a:xfrm>
          <a:prstGeom prst="rect">
            <a:avLst/>
          </a:prstGeom>
        </p:spPr>
      </p:pic>
    </p:spTree>
    <p:extLst>
      <p:ext uri="{BB962C8B-B14F-4D97-AF65-F5344CB8AC3E}">
        <p14:creationId xmlns:p14="http://schemas.microsoft.com/office/powerpoint/2010/main" val="34340593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BCB77B-3CB0-4947-9BB8-96075E988DD7}"/>
              </a:ext>
            </a:extLst>
          </p:cNvPr>
          <p:cNvSpPr>
            <a:spLocks noGrp="1"/>
          </p:cNvSpPr>
          <p:nvPr>
            <p:ph type="dt" sz="half" idx="10"/>
          </p:nvPr>
        </p:nvSpPr>
        <p:spPr>
          <a:xfrm>
            <a:off x="1981200" y="6400795"/>
            <a:ext cx="2133600" cy="365125"/>
          </a:xfrm>
        </p:spPr>
        <p:txBody>
          <a:bodyPr/>
          <a:lstStyle/>
          <a:p>
            <a:r>
              <a:rPr lang="es-ES" smtClean="0"/>
              <a:t>28/10/2022</a:t>
            </a:r>
            <a:endParaRPr lang="en-GB"/>
          </a:p>
        </p:txBody>
      </p:sp>
      <p:sp>
        <p:nvSpPr>
          <p:cNvPr id="4" name="Slide Number Placeholder 3">
            <a:extLst>
              <a:ext uri="{FF2B5EF4-FFF2-40B4-BE49-F238E27FC236}">
                <a16:creationId xmlns:a16="http://schemas.microsoft.com/office/drawing/2014/main" id="{24BB16D9-3A26-4FF6-8803-3C23707F429D}"/>
              </a:ext>
            </a:extLst>
          </p:cNvPr>
          <p:cNvSpPr>
            <a:spLocks noGrp="1"/>
          </p:cNvSpPr>
          <p:nvPr>
            <p:ph type="sldNum" sz="quarter" idx="12"/>
          </p:nvPr>
        </p:nvSpPr>
        <p:spPr/>
        <p:txBody>
          <a:bodyPr/>
          <a:lstStyle/>
          <a:p>
            <a:fld id="{BB7EACC9-4C9F-416D-B6F1-6FC3E84E4E00}" type="slidenum">
              <a:rPr lang="en-GB" smtClean="0"/>
              <a:t>35</a:t>
            </a:fld>
            <a:endParaRPr lang="en-GB"/>
          </a:p>
        </p:txBody>
      </p:sp>
      <p:sp>
        <p:nvSpPr>
          <p:cNvPr id="3" name="Title 2">
            <a:extLst>
              <a:ext uri="{FF2B5EF4-FFF2-40B4-BE49-F238E27FC236}">
                <a16:creationId xmlns:a16="http://schemas.microsoft.com/office/drawing/2014/main" id="{4B0CDB2E-4849-47CD-A6DA-C826FC464BE2}"/>
              </a:ext>
            </a:extLst>
          </p:cNvPr>
          <p:cNvSpPr>
            <a:spLocks noGrp="1"/>
          </p:cNvSpPr>
          <p:nvPr>
            <p:ph type="title"/>
          </p:nvPr>
        </p:nvSpPr>
        <p:spPr/>
        <p:txBody>
          <a:bodyPr/>
          <a:lstStyle/>
          <a:p>
            <a:r>
              <a:rPr lang="es-ES" dirty="0" err="1">
                <a:solidFill>
                  <a:srgbClr val="1F497D"/>
                </a:solidFill>
              </a:rPr>
              <a:t>Annotation</a:t>
            </a:r>
            <a:r>
              <a:rPr lang="es-ES" dirty="0">
                <a:solidFill>
                  <a:srgbClr val="1F497D"/>
                </a:solidFill>
              </a:rPr>
              <a:t> </a:t>
            </a:r>
            <a:r>
              <a:rPr lang="es-ES" dirty="0" err="1">
                <a:solidFill>
                  <a:srgbClr val="1F497D"/>
                </a:solidFill>
              </a:rPr>
              <a:t>using</a:t>
            </a:r>
            <a:r>
              <a:rPr lang="es-ES" dirty="0">
                <a:solidFill>
                  <a:srgbClr val="1F497D"/>
                </a:solidFill>
              </a:rPr>
              <a:t> </a:t>
            </a:r>
            <a:r>
              <a:rPr lang="es-ES" dirty="0" err="1">
                <a:solidFill>
                  <a:srgbClr val="1F497D"/>
                </a:solidFill>
              </a:rPr>
              <a:t>PlasmidID</a:t>
            </a:r>
            <a:endParaRPr lang="en-GB" dirty="0"/>
          </a:p>
        </p:txBody>
      </p:sp>
      <p:pic>
        <p:nvPicPr>
          <p:cNvPr id="6" name="Picture 5">
            <a:extLst>
              <a:ext uri="{FF2B5EF4-FFF2-40B4-BE49-F238E27FC236}">
                <a16:creationId xmlns:a16="http://schemas.microsoft.com/office/drawing/2014/main" id="{7AAAEB00-F524-4C8A-B247-DA2B5E6EAF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8313" y="1840384"/>
            <a:ext cx="3750799" cy="3750799"/>
          </a:xfrm>
          <a:prstGeom prst="rect">
            <a:avLst/>
          </a:prstGeom>
        </p:spPr>
      </p:pic>
      <p:pic>
        <p:nvPicPr>
          <p:cNvPr id="8" name="Picture 7">
            <a:extLst>
              <a:ext uri="{FF2B5EF4-FFF2-40B4-BE49-F238E27FC236}">
                <a16:creationId xmlns:a16="http://schemas.microsoft.com/office/drawing/2014/main" id="{5B84F85D-64FC-4EEE-B4A3-C870E592F532}"/>
              </a:ext>
            </a:extLst>
          </p:cNvPr>
          <p:cNvPicPr>
            <a:picLocks noChangeAspect="1"/>
          </p:cNvPicPr>
          <p:nvPr/>
        </p:nvPicPr>
        <p:blipFill rotWithShape="1">
          <a:blip r:embed="rId3">
            <a:extLst>
              <a:ext uri="{28A0092B-C50C-407E-A947-70E740481C1C}">
                <a14:useLocalDpi xmlns:a14="http://schemas.microsoft.com/office/drawing/2010/main" val="0"/>
              </a:ext>
            </a:extLst>
          </a:blip>
          <a:srcRect l="4367" t="31999" r="72852" b="47273"/>
          <a:stretch/>
        </p:blipFill>
        <p:spPr>
          <a:xfrm>
            <a:off x="5735960" y="1676535"/>
            <a:ext cx="4752528" cy="4324217"/>
          </a:xfrm>
          <a:prstGeom prst="rect">
            <a:avLst/>
          </a:prstGeom>
        </p:spPr>
      </p:pic>
      <p:sp>
        <p:nvSpPr>
          <p:cNvPr id="9" name="Rectangle 8">
            <a:extLst>
              <a:ext uri="{FF2B5EF4-FFF2-40B4-BE49-F238E27FC236}">
                <a16:creationId xmlns:a16="http://schemas.microsoft.com/office/drawing/2014/main" id="{C5AD1BA3-6B10-4266-894A-A1A9367CD5DA}"/>
              </a:ext>
            </a:extLst>
          </p:cNvPr>
          <p:cNvSpPr/>
          <p:nvPr/>
        </p:nvSpPr>
        <p:spPr>
          <a:xfrm>
            <a:off x="1793821" y="3019431"/>
            <a:ext cx="866092" cy="8640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Footer Placeholder 4">
            <a:extLst>
              <a:ext uri="{FF2B5EF4-FFF2-40B4-BE49-F238E27FC236}">
                <a16:creationId xmlns:a16="http://schemas.microsoft.com/office/drawing/2014/main" id="{D0BCCD60-6D69-4699-89B9-A55FB8F0849B}"/>
              </a:ext>
            </a:extLst>
          </p:cNvPr>
          <p:cNvSpPr>
            <a:spLocks noGrp="1"/>
          </p:cNvSpPr>
          <p:nvPr>
            <p:ph type="ftr" sz="quarter" idx="11"/>
          </p:nvPr>
        </p:nvSpPr>
        <p:spPr/>
        <p:txBody>
          <a:bodyPr/>
          <a:lstStyle/>
          <a:p>
            <a:r>
              <a:rPr lang="es-ES_tradnl"/>
              <a:t>Secuenciación de genomas  bacterianos: herramientas y aplicaciones</a:t>
            </a:r>
            <a:endParaRPr lang="es-ES" dirty="0"/>
          </a:p>
        </p:txBody>
      </p:sp>
      <p:sp>
        <p:nvSpPr>
          <p:cNvPr id="7" name="TextBox 6">
            <a:extLst>
              <a:ext uri="{FF2B5EF4-FFF2-40B4-BE49-F238E27FC236}">
                <a16:creationId xmlns:a16="http://schemas.microsoft.com/office/drawing/2014/main" id="{EC6DCD6A-E8D2-465B-B9F3-2FD8E22755C4}"/>
              </a:ext>
            </a:extLst>
          </p:cNvPr>
          <p:cNvSpPr txBox="1"/>
          <p:nvPr/>
        </p:nvSpPr>
        <p:spPr>
          <a:xfrm>
            <a:off x="2059144" y="5699635"/>
            <a:ext cx="3168352" cy="369332"/>
          </a:xfrm>
          <a:prstGeom prst="rect">
            <a:avLst/>
          </a:prstGeom>
          <a:noFill/>
        </p:spPr>
        <p:txBody>
          <a:bodyPr wrap="square" rtlCol="0">
            <a:spAutoFit/>
          </a:bodyPr>
          <a:lstStyle/>
          <a:p>
            <a:r>
              <a:rPr lang="es-ES" dirty="0" err="1"/>
              <a:t>Annotation</a:t>
            </a:r>
            <a:r>
              <a:rPr lang="es-ES" dirty="0"/>
              <a:t> </a:t>
            </a:r>
            <a:r>
              <a:rPr lang="es-ES" dirty="0" err="1"/>
              <a:t>on</a:t>
            </a:r>
            <a:r>
              <a:rPr lang="es-ES" dirty="0"/>
              <a:t> short contigs</a:t>
            </a:r>
            <a:endParaRPr lang="en-GB" dirty="0"/>
          </a:p>
        </p:txBody>
      </p:sp>
    </p:spTree>
    <p:extLst>
      <p:ext uri="{BB962C8B-B14F-4D97-AF65-F5344CB8AC3E}">
        <p14:creationId xmlns:p14="http://schemas.microsoft.com/office/powerpoint/2010/main" val="40174309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
            </a:r>
            <a:br>
              <a:rPr lang="en-US" dirty="0" smtClean="0"/>
            </a:br>
            <a:r>
              <a:rPr lang="en-US" dirty="0"/>
              <a:t/>
            </a:r>
            <a:br>
              <a:rPr lang="en-US" dirty="0"/>
            </a:br>
            <a:r>
              <a:rPr lang="en-US" dirty="0" smtClean="0"/>
              <a:t>Understanding </a:t>
            </a:r>
            <a:r>
              <a:rPr lang="en-US" dirty="0"/>
              <a:t>the image: track by </a:t>
            </a:r>
            <a:r>
              <a:rPr lang="en-US" dirty="0" smtClean="0"/>
              <a:t>track</a:t>
            </a:r>
            <a:r>
              <a:rPr lang="en-US" dirty="0"/>
              <a:t/>
            </a:r>
            <a:br>
              <a:rPr lang="en-US" dirty="0"/>
            </a:br>
            <a:r>
              <a:rPr lang="en-US" dirty="0"/>
              <a:t/>
            </a:r>
            <a:br>
              <a:rPr lang="en-US" dirty="0"/>
            </a:br>
            <a:endParaRPr lang="es-ES" dirty="0"/>
          </a:p>
        </p:txBody>
      </p:sp>
      <p:sp>
        <p:nvSpPr>
          <p:cNvPr id="4" name="Marcador de fecha 3"/>
          <p:cNvSpPr>
            <a:spLocks noGrp="1"/>
          </p:cNvSpPr>
          <p:nvPr>
            <p:ph type="dt" sz="half" idx="10"/>
          </p:nvPr>
        </p:nvSpPr>
        <p:spPr/>
        <p:txBody>
          <a:bodyPr/>
          <a:lstStyle/>
          <a:p>
            <a:r>
              <a:rPr lang="es-ES" smtClean="0"/>
              <a:t>28/10/2022</a:t>
            </a:r>
            <a:endParaRPr lang="es-ES"/>
          </a:p>
        </p:txBody>
      </p:sp>
      <p:sp>
        <p:nvSpPr>
          <p:cNvPr id="5" name="Marcador de pie de página 4"/>
          <p:cNvSpPr>
            <a:spLocks noGrp="1"/>
          </p:cNvSpPr>
          <p:nvPr>
            <p:ph type="ftr" sz="quarter" idx="11"/>
          </p:nvPr>
        </p:nvSpPr>
        <p:spPr/>
        <p:txBody>
          <a:bodyPr/>
          <a:lstStyle/>
          <a:p>
            <a:r>
              <a:rPr lang="es-ES_tradnl" smtClean="0"/>
              <a:t>Secuenciación de genomas  bacterianos: herramientas y aplicaciones</a:t>
            </a:r>
            <a:endParaRPr lang="es-ES" dirty="0"/>
          </a:p>
        </p:txBody>
      </p:sp>
      <p:sp>
        <p:nvSpPr>
          <p:cNvPr id="6" name="Marcador de número de diapositiva 5"/>
          <p:cNvSpPr>
            <a:spLocks noGrp="1"/>
          </p:cNvSpPr>
          <p:nvPr>
            <p:ph type="sldNum" sz="quarter" idx="12"/>
          </p:nvPr>
        </p:nvSpPr>
        <p:spPr/>
        <p:txBody>
          <a:bodyPr/>
          <a:lstStyle/>
          <a:p>
            <a:fld id="{DD18BE11-CAC0-41C0-BEC2-9926CE80C6A6}" type="slidenum">
              <a:rPr lang="es-ES" smtClean="0"/>
              <a:t>36</a:t>
            </a:fld>
            <a:endParaRPr lang="es-ES"/>
          </a:p>
        </p:txBody>
      </p:sp>
      <p:pic>
        <p:nvPicPr>
          <p:cNvPr id="4098" name="Picture 2" descr="01_img_gui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3752" y="1916832"/>
            <a:ext cx="4213448" cy="4223374"/>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p:cNvSpPr txBox="1"/>
          <p:nvPr/>
        </p:nvSpPr>
        <p:spPr>
          <a:xfrm>
            <a:off x="1981200" y="1772816"/>
            <a:ext cx="2314600" cy="369332"/>
          </a:xfrm>
          <a:prstGeom prst="rect">
            <a:avLst/>
          </a:prstGeom>
          <a:noFill/>
        </p:spPr>
        <p:txBody>
          <a:bodyPr wrap="square" rtlCol="0">
            <a:spAutoFit/>
          </a:bodyPr>
          <a:lstStyle/>
          <a:p>
            <a:r>
              <a:rPr lang="es-ES" dirty="0" err="1"/>
              <a:t>Plasmid</a:t>
            </a:r>
            <a:r>
              <a:rPr lang="es-ES" dirty="0"/>
              <a:t> </a:t>
            </a:r>
            <a:r>
              <a:rPr lang="es-ES" dirty="0" err="1"/>
              <a:t>Track</a:t>
            </a:r>
            <a:endParaRPr lang="es-ES" dirty="0"/>
          </a:p>
        </p:txBody>
      </p:sp>
    </p:spTree>
    <p:extLst>
      <p:ext uri="{BB962C8B-B14F-4D97-AF65-F5344CB8AC3E}">
        <p14:creationId xmlns:p14="http://schemas.microsoft.com/office/powerpoint/2010/main" val="365251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
            </a:r>
            <a:br>
              <a:rPr lang="en-US" dirty="0" smtClean="0"/>
            </a:br>
            <a:r>
              <a:rPr lang="en-US" dirty="0"/>
              <a:t/>
            </a:r>
            <a:br>
              <a:rPr lang="en-US" dirty="0"/>
            </a:br>
            <a:r>
              <a:rPr lang="en-US" dirty="0" smtClean="0"/>
              <a:t>Understanding </a:t>
            </a:r>
            <a:r>
              <a:rPr lang="en-US" dirty="0"/>
              <a:t>the image: track by </a:t>
            </a:r>
            <a:r>
              <a:rPr lang="en-US" dirty="0" smtClean="0"/>
              <a:t>track</a:t>
            </a:r>
            <a:r>
              <a:rPr lang="en-US" dirty="0"/>
              <a:t/>
            </a:r>
            <a:br>
              <a:rPr lang="en-US" dirty="0"/>
            </a:br>
            <a:r>
              <a:rPr lang="en-US" dirty="0"/>
              <a:t/>
            </a:r>
            <a:br>
              <a:rPr lang="en-US" dirty="0"/>
            </a:br>
            <a:endParaRPr lang="es-ES" dirty="0"/>
          </a:p>
        </p:txBody>
      </p:sp>
      <p:sp>
        <p:nvSpPr>
          <p:cNvPr id="4" name="Marcador de fecha 3"/>
          <p:cNvSpPr>
            <a:spLocks noGrp="1"/>
          </p:cNvSpPr>
          <p:nvPr>
            <p:ph type="dt" sz="half" idx="10"/>
          </p:nvPr>
        </p:nvSpPr>
        <p:spPr/>
        <p:txBody>
          <a:bodyPr/>
          <a:lstStyle/>
          <a:p>
            <a:r>
              <a:rPr lang="es-ES" smtClean="0"/>
              <a:t>28/10/2022</a:t>
            </a:r>
            <a:endParaRPr lang="es-ES"/>
          </a:p>
        </p:txBody>
      </p:sp>
      <p:sp>
        <p:nvSpPr>
          <p:cNvPr id="5" name="Marcador de pie de página 4"/>
          <p:cNvSpPr>
            <a:spLocks noGrp="1"/>
          </p:cNvSpPr>
          <p:nvPr>
            <p:ph type="ftr" sz="quarter" idx="11"/>
          </p:nvPr>
        </p:nvSpPr>
        <p:spPr/>
        <p:txBody>
          <a:bodyPr/>
          <a:lstStyle/>
          <a:p>
            <a:r>
              <a:rPr lang="es-ES_tradnl" smtClean="0"/>
              <a:t>Secuenciación de genomas  bacterianos: herramientas y aplicaciones</a:t>
            </a:r>
            <a:endParaRPr lang="es-ES" dirty="0"/>
          </a:p>
        </p:txBody>
      </p:sp>
      <p:sp>
        <p:nvSpPr>
          <p:cNvPr id="6" name="Marcador de número de diapositiva 5"/>
          <p:cNvSpPr>
            <a:spLocks noGrp="1"/>
          </p:cNvSpPr>
          <p:nvPr>
            <p:ph type="sldNum" sz="quarter" idx="12"/>
          </p:nvPr>
        </p:nvSpPr>
        <p:spPr/>
        <p:txBody>
          <a:bodyPr/>
          <a:lstStyle/>
          <a:p>
            <a:fld id="{DD18BE11-CAC0-41C0-BEC2-9926CE80C6A6}" type="slidenum">
              <a:rPr lang="es-ES" smtClean="0"/>
              <a:t>37</a:t>
            </a:fld>
            <a:endParaRPr lang="es-ES"/>
          </a:p>
        </p:txBody>
      </p:sp>
      <p:sp>
        <p:nvSpPr>
          <p:cNvPr id="7" name="CuadroTexto 6"/>
          <p:cNvSpPr txBox="1"/>
          <p:nvPr/>
        </p:nvSpPr>
        <p:spPr>
          <a:xfrm>
            <a:off x="1981200" y="1772816"/>
            <a:ext cx="2314600" cy="369332"/>
          </a:xfrm>
          <a:prstGeom prst="rect">
            <a:avLst/>
          </a:prstGeom>
          <a:noFill/>
        </p:spPr>
        <p:txBody>
          <a:bodyPr wrap="square" rtlCol="0">
            <a:spAutoFit/>
          </a:bodyPr>
          <a:lstStyle/>
          <a:p>
            <a:r>
              <a:rPr lang="es-ES" dirty="0" err="1"/>
              <a:t>Coverage</a:t>
            </a:r>
            <a:r>
              <a:rPr lang="es-ES" dirty="0"/>
              <a:t> </a:t>
            </a:r>
            <a:r>
              <a:rPr lang="es-ES" dirty="0" err="1"/>
              <a:t>Track</a:t>
            </a:r>
            <a:endParaRPr lang="es-ES" dirty="0"/>
          </a:p>
        </p:txBody>
      </p:sp>
      <p:pic>
        <p:nvPicPr>
          <p:cNvPr id="5122" name="Picture 2" descr="02_img_gui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3752" y="1772817"/>
            <a:ext cx="4536504" cy="4489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063759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
            </a:r>
            <a:br>
              <a:rPr lang="en-US" dirty="0" smtClean="0"/>
            </a:br>
            <a:r>
              <a:rPr lang="en-US" dirty="0"/>
              <a:t/>
            </a:r>
            <a:br>
              <a:rPr lang="en-US" dirty="0"/>
            </a:br>
            <a:r>
              <a:rPr lang="en-US" dirty="0" smtClean="0"/>
              <a:t>Understanding </a:t>
            </a:r>
            <a:r>
              <a:rPr lang="en-US" dirty="0"/>
              <a:t>the image: track by </a:t>
            </a:r>
            <a:r>
              <a:rPr lang="en-US" dirty="0" smtClean="0"/>
              <a:t>track</a:t>
            </a:r>
            <a:r>
              <a:rPr lang="en-US" dirty="0"/>
              <a:t/>
            </a:r>
            <a:br>
              <a:rPr lang="en-US" dirty="0"/>
            </a:br>
            <a:r>
              <a:rPr lang="en-US" dirty="0"/>
              <a:t/>
            </a:r>
            <a:br>
              <a:rPr lang="en-US" dirty="0"/>
            </a:br>
            <a:endParaRPr lang="es-ES" dirty="0"/>
          </a:p>
        </p:txBody>
      </p:sp>
      <p:sp>
        <p:nvSpPr>
          <p:cNvPr id="4" name="Marcador de fecha 3"/>
          <p:cNvSpPr>
            <a:spLocks noGrp="1"/>
          </p:cNvSpPr>
          <p:nvPr>
            <p:ph type="dt" sz="half" idx="10"/>
          </p:nvPr>
        </p:nvSpPr>
        <p:spPr/>
        <p:txBody>
          <a:bodyPr/>
          <a:lstStyle/>
          <a:p>
            <a:r>
              <a:rPr lang="es-ES" smtClean="0"/>
              <a:t>28/10/2022</a:t>
            </a:r>
            <a:endParaRPr lang="es-ES"/>
          </a:p>
        </p:txBody>
      </p:sp>
      <p:sp>
        <p:nvSpPr>
          <p:cNvPr id="5" name="Marcador de pie de página 4"/>
          <p:cNvSpPr>
            <a:spLocks noGrp="1"/>
          </p:cNvSpPr>
          <p:nvPr>
            <p:ph type="ftr" sz="quarter" idx="11"/>
          </p:nvPr>
        </p:nvSpPr>
        <p:spPr/>
        <p:txBody>
          <a:bodyPr/>
          <a:lstStyle/>
          <a:p>
            <a:r>
              <a:rPr lang="es-ES_tradnl" smtClean="0"/>
              <a:t>Secuenciación de genomas  bacterianos: herramientas y aplicaciones</a:t>
            </a:r>
            <a:endParaRPr lang="es-ES" dirty="0"/>
          </a:p>
        </p:txBody>
      </p:sp>
      <p:sp>
        <p:nvSpPr>
          <p:cNvPr id="6" name="Marcador de número de diapositiva 5"/>
          <p:cNvSpPr>
            <a:spLocks noGrp="1"/>
          </p:cNvSpPr>
          <p:nvPr>
            <p:ph type="sldNum" sz="quarter" idx="12"/>
          </p:nvPr>
        </p:nvSpPr>
        <p:spPr/>
        <p:txBody>
          <a:bodyPr/>
          <a:lstStyle/>
          <a:p>
            <a:fld id="{DD18BE11-CAC0-41C0-BEC2-9926CE80C6A6}" type="slidenum">
              <a:rPr lang="es-ES" smtClean="0"/>
              <a:t>38</a:t>
            </a:fld>
            <a:endParaRPr lang="es-ES"/>
          </a:p>
        </p:txBody>
      </p:sp>
      <p:sp>
        <p:nvSpPr>
          <p:cNvPr id="7" name="CuadroTexto 6"/>
          <p:cNvSpPr txBox="1"/>
          <p:nvPr/>
        </p:nvSpPr>
        <p:spPr>
          <a:xfrm>
            <a:off x="1981200" y="1772816"/>
            <a:ext cx="2314600" cy="369332"/>
          </a:xfrm>
          <a:prstGeom prst="rect">
            <a:avLst/>
          </a:prstGeom>
          <a:noFill/>
        </p:spPr>
        <p:txBody>
          <a:bodyPr wrap="square" rtlCol="0">
            <a:spAutoFit/>
          </a:bodyPr>
          <a:lstStyle/>
          <a:p>
            <a:r>
              <a:rPr lang="es-ES" dirty="0" err="1"/>
              <a:t>Annotation</a:t>
            </a:r>
            <a:r>
              <a:rPr lang="es-ES" dirty="0"/>
              <a:t> </a:t>
            </a:r>
            <a:r>
              <a:rPr lang="es-ES" dirty="0" err="1"/>
              <a:t>Track</a:t>
            </a:r>
            <a:endParaRPr lang="es-ES" dirty="0"/>
          </a:p>
        </p:txBody>
      </p:sp>
      <p:pic>
        <p:nvPicPr>
          <p:cNvPr id="6146" name="Picture 2" descr="03_img_gui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2906" y="2306149"/>
            <a:ext cx="7767833"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6062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
            </a:r>
            <a:br>
              <a:rPr lang="en-US" dirty="0" smtClean="0"/>
            </a:br>
            <a:r>
              <a:rPr lang="en-US" dirty="0"/>
              <a:t/>
            </a:r>
            <a:br>
              <a:rPr lang="en-US" dirty="0"/>
            </a:br>
            <a:r>
              <a:rPr lang="en-US" dirty="0" smtClean="0"/>
              <a:t>Understanding </a:t>
            </a:r>
            <a:r>
              <a:rPr lang="en-US" dirty="0"/>
              <a:t>the image: track by </a:t>
            </a:r>
            <a:r>
              <a:rPr lang="en-US" dirty="0" smtClean="0"/>
              <a:t>track</a:t>
            </a:r>
            <a:r>
              <a:rPr lang="en-US" dirty="0"/>
              <a:t/>
            </a:r>
            <a:br>
              <a:rPr lang="en-US" dirty="0"/>
            </a:br>
            <a:r>
              <a:rPr lang="en-US" dirty="0"/>
              <a:t/>
            </a:r>
            <a:br>
              <a:rPr lang="en-US" dirty="0"/>
            </a:br>
            <a:endParaRPr lang="es-ES" dirty="0"/>
          </a:p>
        </p:txBody>
      </p:sp>
      <p:sp>
        <p:nvSpPr>
          <p:cNvPr id="4" name="Marcador de fecha 3"/>
          <p:cNvSpPr>
            <a:spLocks noGrp="1"/>
          </p:cNvSpPr>
          <p:nvPr>
            <p:ph type="dt" sz="half" idx="10"/>
          </p:nvPr>
        </p:nvSpPr>
        <p:spPr/>
        <p:txBody>
          <a:bodyPr/>
          <a:lstStyle/>
          <a:p>
            <a:r>
              <a:rPr lang="es-ES" smtClean="0"/>
              <a:t>28/10/2022</a:t>
            </a:r>
            <a:endParaRPr lang="es-ES"/>
          </a:p>
        </p:txBody>
      </p:sp>
      <p:sp>
        <p:nvSpPr>
          <p:cNvPr id="5" name="Marcador de pie de página 4"/>
          <p:cNvSpPr>
            <a:spLocks noGrp="1"/>
          </p:cNvSpPr>
          <p:nvPr>
            <p:ph type="ftr" sz="quarter" idx="11"/>
          </p:nvPr>
        </p:nvSpPr>
        <p:spPr/>
        <p:txBody>
          <a:bodyPr/>
          <a:lstStyle/>
          <a:p>
            <a:r>
              <a:rPr lang="es-ES_tradnl" smtClean="0"/>
              <a:t>Secuenciación de genomas  bacterianos: herramientas y aplicaciones</a:t>
            </a:r>
            <a:endParaRPr lang="es-ES" dirty="0"/>
          </a:p>
        </p:txBody>
      </p:sp>
      <p:sp>
        <p:nvSpPr>
          <p:cNvPr id="6" name="Marcador de número de diapositiva 5"/>
          <p:cNvSpPr>
            <a:spLocks noGrp="1"/>
          </p:cNvSpPr>
          <p:nvPr>
            <p:ph type="sldNum" sz="quarter" idx="12"/>
          </p:nvPr>
        </p:nvSpPr>
        <p:spPr/>
        <p:txBody>
          <a:bodyPr/>
          <a:lstStyle/>
          <a:p>
            <a:fld id="{DD18BE11-CAC0-41C0-BEC2-9926CE80C6A6}" type="slidenum">
              <a:rPr lang="es-ES" smtClean="0"/>
              <a:t>39</a:t>
            </a:fld>
            <a:endParaRPr lang="es-ES"/>
          </a:p>
        </p:txBody>
      </p:sp>
      <p:sp>
        <p:nvSpPr>
          <p:cNvPr id="7" name="CuadroTexto 6"/>
          <p:cNvSpPr txBox="1"/>
          <p:nvPr/>
        </p:nvSpPr>
        <p:spPr>
          <a:xfrm>
            <a:off x="1981200" y="1772816"/>
            <a:ext cx="2314600" cy="369332"/>
          </a:xfrm>
          <a:prstGeom prst="rect">
            <a:avLst/>
          </a:prstGeom>
          <a:noFill/>
        </p:spPr>
        <p:txBody>
          <a:bodyPr wrap="square" rtlCol="0">
            <a:spAutoFit/>
          </a:bodyPr>
          <a:lstStyle/>
          <a:p>
            <a:r>
              <a:rPr lang="es-ES" dirty="0" err="1"/>
              <a:t>Contig</a:t>
            </a:r>
            <a:r>
              <a:rPr lang="es-ES" dirty="0"/>
              <a:t> </a:t>
            </a:r>
            <a:r>
              <a:rPr lang="es-ES" dirty="0" err="1"/>
              <a:t>Track</a:t>
            </a:r>
            <a:endParaRPr lang="es-ES" dirty="0"/>
          </a:p>
        </p:txBody>
      </p:sp>
      <p:pic>
        <p:nvPicPr>
          <p:cNvPr id="7170" name="Picture 2" descr="04_img_gui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2144358"/>
            <a:ext cx="8064896" cy="4034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8903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7587C-DA14-4F90-8133-20382E26C67B}"/>
              </a:ext>
            </a:extLst>
          </p:cNvPr>
          <p:cNvSpPr>
            <a:spLocks noGrp="1"/>
          </p:cNvSpPr>
          <p:nvPr>
            <p:ph type="title"/>
          </p:nvPr>
        </p:nvSpPr>
        <p:spPr/>
        <p:txBody>
          <a:bodyPr/>
          <a:lstStyle/>
          <a:p>
            <a:r>
              <a:rPr lang="es-ES" dirty="0" err="1"/>
              <a:t>Main</a:t>
            </a:r>
            <a:r>
              <a:rPr lang="es-ES" dirty="0"/>
              <a:t> </a:t>
            </a:r>
            <a:r>
              <a:rPr lang="es-ES" dirty="0" err="1"/>
              <a:t>categories</a:t>
            </a:r>
            <a:endParaRPr lang="en-GB" dirty="0"/>
          </a:p>
        </p:txBody>
      </p:sp>
      <p:sp>
        <p:nvSpPr>
          <p:cNvPr id="3" name="Content Placeholder 2">
            <a:extLst>
              <a:ext uri="{FF2B5EF4-FFF2-40B4-BE49-F238E27FC236}">
                <a16:creationId xmlns:a16="http://schemas.microsoft.com/office/drawing/2014/main" id="{38783EA9-EF1B-4018-98F4-CE544E37101D}"/>
              </a:ext>
            </a:extLst>
          </p:cNvPr>
          <p:cNvSpPr>
            <a:spLocks noGrp="1"/>
          </p:cNvSpPr>
          <p:nvPr>
            <p:ph idx="1"/>
          </p:nvPr>
        </p:nvSpPr>
        <p:spPr>
          <a:xfrm>
            <a:off x="1981200" y="1916834"/>
            <a:ext cx="8291264" cy="4248471"/>
          </a:xfrm>
        </p:spPr>
        <p:txBody>
          <a:bodyPr/>
          <a:lstStyle/>
          <a:p>
            <a:r>
              <a:rPr lang="en-GB" u="none" dirty="0"/>
              <a:t>Structural annotation </a:t>
            </a:r>
            <a:r>
              <a:rPr lang="en-GB" b="0" u="none" dirty="0"/>
              <a:t>– Finding genes and other biologically relevant sites with </a:t>
            </a:r>
            <a:r>
              <a:rPr lang="en-GB" u="none" dirty="0"/>
              <a:t>specific locations but unknown function</a:t>
            </a:r>
          </a:p>
          <a:p>
            <a:pPr lvl="1"/>
            <a:r>
              <a:rPr lang="es-ES_tradnl" dirty="0" err="1"/>
              <a:t>ORFs</a:t>
            </a:r>
            <a:endParaRPr lang="es-ES_tradnl" dirty="0"/>
          </a:p>
          <a:p>
            <a:pPr lvl="1"/>
            <a:r>
              <a:rPr lang="es-ES_tradnl" dirty="0" err="1"/>
              <a:t>Coding</a:t>
            </a:r>
            <a:r>
              <a:rPr lang="es-ES_tradnl" dirty="0"/>
              <a:t> </a:t>
            </a:r>
            <a:r>
              <a:rPr lang="es-ES_tradnl" dirty="0" err="1"/>
              <a:t>sequences</a:t>
            </a:r>
            <a:r>
              <a:rPr lang="es-ES_tradnl" dirty="0"/>
              <a:t>(</a:t>
            </a:r>
            <a:r>
              <a:rPr lang="es-ES_tradnl" dirty="0" err="1"/>
              <a:t>cds</a:t>
            </a:r>
            <a:r>
              <a:rPr lang="es-ES_tradnl" dirty="0"/>
              <a:t>)</a:t>
            </a:r>
          </a:p>
          <a:p>
            <a:pPr lvl="1"/>
            <a:r>
              <a:rPr lang="es-ES_tradnl" dirty="0"/>
              <a:t>Promoters and </a:t>
            </a:r>
            <a:r>
              <a:rPr lang="es-ES_tradnl" dirty="0" err="1"/>
              <a:t>regulatory</a:t>
            </a:r>
            <a:r>
              <a:rPr lang="es-ES_tradnl" dirty="0"/>
              <a:t> </a:t>
            </a:r>
            <a:r>
              <a:rPr lang="es-ES_tradnl" dirty="0" err="1"/>
              <a:t>regions</a:t>
            </a:r>
            <a:endParaRPr lang="en-GB" b="0" u="none" dirty="0"/>
          </a:p>
          <a:p>
            <a:endParaRPr lang="en-GB" b="0" u="none" dirty="0"/>
          </a:p>
          <a:p>
            <a:r>
              <a:rPr lang="en-GB" u="none" dirty="0"/>
              <a:t>Functional annotation </a:t>
            </a:r>
            <a:r>
              <a:rPr lang="en-GB" b="0" u="none" dirty="0"/>
              <a:t>– Elements are used in </a:t>
            </a:r>
            <a:r>
              <a:rPr lang="en-GB" b="0" u="none" dirty="0">
                <a:solidFill>
                  <a:srgbClr val="FF0000"/>
                </a:solidFill>
              </a:rPr>
              <a:t>database searches</a:t>
            </a:r>
            <a:r>
              <a:rPr lang="en-GB" b="0" u="none" dirty="0"/>
              <a:t> to attach biologically relevant information to whole sequence and individual </a:t>
            </a:r>
            <a:r>
              <a:rPr lang="en-GB" b="0" u="none" dirty="0" smtClean="0"/>
              <a:t>objects</a:t>
            </a:r>
            <a:endParaRPr lang="en-GB" b="0" u="none" dirty="0"/>
          </a:p>
        </p:txBody>
      </p:sp>
      <p:sp>
        <p:nvSpPr>
          <p:cNvPr id="4" name="Date Placeholder 3">
            <a:extLst>
              <a:ext uri="{FF2B5EF4-FFF2-40B4-BE49-F238E27FC236}">
                <a16:creationId xmlns:a16="http://schemas.microsoft.com/office/drawing/2014/main" id="{1713B086-FA45-4321-8AEB-6A041712AF9C}"/>
              </a:ext>
            </a:extLst>
          </p:cNvPr>
          <p:cNvSpPr>
            <a:spLocks noGrp="1"/>
          </p:cNvSpPr>
          <p:nvPr>
            <p:ph type="dt" sz="half" idx="10"/>
          </p:nvPr>
        </p:nvSpPr>
        <p:spPr/>
        <p:txBody>
          <a:bodyPr/>
          <a:lstStyle/>
          <a:p>
            <a:r>
              <a:rPr lang="es-ES" smtClean="0"/>
              <a:t>28/10/2022</a:t>
            </a:r>
            <a:endParaRPr lang="es-ES"/>
          </a:p>
        </p:txBody>
      </p:sp>
      <p:sp>
        <p:nvSpPr>
          <p:cNvPr id="5" name="Footer Placeholder 4">
            <a:extLst>
              <a:ext uri="{FF2B5EF4-FFF2-40B4-BE49-F238E27FC236}">
                <a16:creationId xmlns:a16="http://schemas.microsoft.com/office/drawing/2014/main" id="{345491B8-D37C-4B48-87FD-009C0148B021}"/>
              </a:ext>
            </a:extLst>
          </p:cNvPr>
          <p:cNvSpPr>
            <a:spLocks noGrp="1"/>
          </p:cNvSpPr>
          <p:nvPr>
            <p:ph type="ftr" sz="quarter" idx="11"/>
          </p:nvPr>
        </p:nvSpPr>
        <p:spPr/>
        <p:txBody>
          <a:bodyPr/>
          <a:lstStyle/>
          <a:p>
            <a:r>
              <a:rPr lang="es-ES_tradnl"/>
              <a:t>Secuenciación de genomas  bacterianos: herramientas y aplicaciones</a:t>
            </a:r>
            <a:endParaRPr lang="es-ES" dirty="0"/>
          </a:p>
        </p:txBody>
      </p:sp>
      <p:sp>
        <p:nvSpPr>
          <p:cNvPr id="6" name="Slide Number Placeholder 5">
            <a:extLst>
              <a:ext uri="{FF2B5EF4-FFF2-40B4-BE49-F238E27FC236}">
                <a16:creationId xmlns:a16="http://schemas.microsoft.com/office/drawing/2014/main" id="{B81863D8-F575-4FE3-B1CB-2FCBE8A6F8EC}"/>
              </a:ext>
            </a:extLst>
          </p:cNvPr>
          <p:cNvSpPr>
            <a:spLocks noGrp="1"/>
          </p:cNvSpPr>
          <p:nvPr>
            <p:ph type="sldNum" sz="quarter" idx="12"/>
          </p:nvPr>
        </p:nvSpPr>
        <p:spPr/>
        <p:txBody>
          <a:bodyPr/>
          <a:lstStyle/>
          <a:p>
            <a:fld id="{DD18BE11-CAC0-41C0-BEC2-9926CE80C6A6}" type="slidenum">
              <a:rPr lang="es-ES" smtClean="0"/>
              <a:t>4</a:t>
            </a:fld>
            <a:endParaRPr lang="es-ES"/>
          </a:p>
        </p:txBody>
      </p:sp>
    </p:spTree>
    <p:extLst>
      <p:ext uri="{BB962C8B-B14F-4D97-AF65-F5344CB8AC3E}">
        <p14:creationId xmlns:p14="http://schemas.microsoft.com/office/powerpoint/2010/main" val="249115443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
            </a:r>
            <a:br>
              <a:rPr lang="en-US" dirty="0" smtClean="0"/>
            </a:br>
            <a:r>
              <a:rPr lang="en-US" dirty="0"/>
              <a:t/>
            </a:r>
            <a:br>
              <a:rPr lang="en-US" dirty="0"/>
            </a:br>
            <a:r>
              <a:rPr lang="en-US" dirty="0" smtClean="0"/>
              <a:t>Understanding </a:t>
            </a:r>
            <a:r>
              <a:rPr lang="en-US" dirty="0"/>
              <a:t>the image: track by </a:t>
            </a:r>
            <a:r>
              <a:rPr lang="en-US" dirty="0" smtClean="0"/>
              <a:t>track</a:t>
            </a:r>
            <a:r>
              <a:rPr lang="en-US" dirty="0"/>
              <a:t/>
            </a:r>
            <a:br>
              <a:rPr lang="en-US" dirty="0"/>
            </a:br>
            <a:r>
              <a:rPr lang="en-US" dirty="0"/>
              <a:t/>
            </a:r>
            <a:br>
              <a:rPr lang="en-US" dirty="0"/>
            </a:br>
            <a:endParaRPr lang="es-ES" dirty="0"/>
          </a:p>
        </p:txBody>
      </p:sp>
      <p:sp>
        <p:nvSpPr>
          <p:cNvPr id="4" name="Marcador de fecha 3"/>
          <p:cNvSpPr>
            <a:spLocks noGrp="1"/>
          </p:cNvSpPr>
          <p:nvPr>
            <p:ph type="dt" sz="half" idx="10"/>
          </p:nvPr>
        </p:nvSpPr>
        <p:spPr/>
        <p:txBody>
          <a:bodyPr/>
          <a:lstStyle/>
          <a:p>
            <a:r>
              <a:rPr lang="es-ES" smtClean="0"/>
              <a:t>28/10/2022</a:t>
            </a:r>
            <a:endParaRPr lang="es-ES"/>
          </a:p>
        </p:txBody>
      </p:sp>
      <p:sp>
        <p:nvSpPr>
          <p:cNvPr id="5" name="Marcador de pie de página 4"/>
          <p:cNvSpPr>
            <a:spLocks noGrp="1"/>
          </p:cNvSpPr>
          <p:nvPr>
            <p:ph type="ftr" sz="quarter" idx="11"/>
          </p:nvPr>
        </p:nvSpPr>
        <p:spPr/>
        <p:txBody>
          <a:bodyPr/>
          <a:lstStyle/>
          <a:p>
            <a:r>
              <a:rPr lang="es-ES_tradnl" smtClean="0"/>
              <a:t>Secuenciación de genomas  bacterianos: herramientas y aplicaciones</a:t>
            </a:r>
            <a:endParaRPr lang="es-ES" dirty="0"/>
          </a:p>
        </p:txBody>
      </p:sp>
      <p:sp>
        <p:nvSpPr>
          <p:cNvPr id="6" name="Marcador de número de diapositiva 5"/>
          <p:cNvSpPr>
            <a:spLocks noGrp="1"/>
          </p:cNvSpPr>
          <p:nvPr>
            <p:ph type="sldNum" sz="quarter" idx="12"/>
          </p:nvPr>
        </p:nvSpPr>
        <p:spPr/>
        <p:txBody>
          <a:bodyPr/>
          <a:lstStyle/>
          <a:p>
            <a:fld id="{DD18BE11-CAC0-41C0-BEC2-9926CE80C6A6}" type="slidenum">
              <a:rPr lang="es-ES" smtClean="0"/>
              <a:t>40</a:t>
            </a:fld>
            <a:endParaRPr lang="es-ES"/>
          </a:p>
        </p:txBody>
      </p:sp>
      <p:sp>
        <p:nvSpPr>
          <p:cNvPr id="7" name="CuadroTexto 6"/>
          <p:cNvSpPr txBox="1"/>
          <p:nvPr/>
        </p:nvSpPr>
        <p:spPr>
          <a:xfrm>
            <a:off x="1981200" y="1772816"/>
            <a:ext cx="2314600" cy="369332"/>
          </a:xfrm>
          <a:prstGeom prst="rect">
            <a:avLst/>
          </a:prstGeom>
          <a:noFill/>
        </p:spPr>
        <p:txBody>
          <a:bodyPr wrap="square" rtlCol="0">
            <a:spAutoFit/>
          </a:bodyPr>
          <a:lstStyle/>
          <a:p>
            <a:r>
              <a:rPr lang="es-ES" dirty="0"/>
              <a:t>Complete </a:t>
            </a:r>
            <a:r>
              <a:rPr lang="es-ES" dirty="0" err="1"/>
              <a:t>contig</a:t>
            </a:r>
            <a:r>
              <a:rPr lang="es-ES" dirty="0"/>
              <a:t> </a:t>
            </a:r>
            <a:r>
              <a:rPr lang="es-ES" dirty="0" err="1"/>
              <a:t>Track</a:t>
            </a:r>
            <a:endParaRPr lang="es-ES" dirty="0"/>
          </a:p>
        </p:txBody>
      </p:sp>
      <p:pic>
        <p:nvPicPr>
          <p:cNvPr id="8194" name="Picture 2" descr="05_img_gui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7728" y="1750916"/>
            <a:ext cx="4673236" cy="4592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658244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
            </a:r>
            <a:br>
              <a:rPr lang="en-US" dirty="0" smtClean="0"/>
            </a:br>
            <a:r>
              <a:rPr lang="en-US" dirty="0"/>
              <a:t/>
            </a:r>
            <a:br>
              <a:rPr lang="en-US" dirty="0"/>
            </a:br>
            <a:r>
              <a:rPr lang="en-US" dirty="0" smtClean="0"/>
              <a:t>Understanding </a:t>
            </a:r>
            <a:r>
              <a:rPr lang="en-US" dirty="0"/>
              <a:t>the image: track by </a:t>
            </a:r>
            <a:r>
              <a:rPr lang="en-US" dirty="0" smtClean="0"/>
              <a:t>track</a:t>
            </a:r>
            <a:r>
              <a:rPr lang="en-US" dirty="0"/>
              <a:t/>
            </a:r>
            <a:br>
              <a:rPr lang="en-US" dirty="0"/>
            </a:br>
            <a:r>
              <a:rPr lang="en-US" dirty="0"/>
              <a:t/>
            </a:r>
            <a:br>
              <a:rPr lang="en-US" dirty="0"/>
            </a:br>
            <a:endParaRPr lang="es-ES" dirty="0"/>
          </a:p>
        </p:txBody>
      </p:sp>
      <p:sp>
        <p:nvSpPr>
          <p:cNvPr id="4" name="Marcador de fecha 3"/>
          <p:cNvSpPr>
            <a:spLocks noGrp="1"/>
          </p:cNvSpPr>
          <p:nvPr>
            <p:ph type="dt" sz="half" idx="10"/>
          </p:nvPr>
        </p:nvSpPr>
        <p:spPr/>
        <p:txBody>
          <a:bodyPr/>
          <a:lstStyle/>
          <a:p>
            <a:r>
              <a:rPr lang="es-ES" smtClean="0"/>
              <a:t>28/10/2022</a:t>
            </a:r>
            <a:endParaRPr lang="es-ES"/>
          </a:p>
        </p:txBody>
      </p:sp>
      <p:sp>
        <p:nvSpPr>
          <p:cNvPr id="5" name="Marcador de pie de página 4"/>
          <p:cNvSpPr>
            <a:spLocks noGrp="1"/>
          </p:cNvSpPr>
          <p:nvPr>
            <p:ph type="ftr" sz="quarter" idx="11"/>
          </p:nvPr>
        </p:nvSpPr>
        <p:spPr/>
        <p:txBody>
          <a:bodyPr/>
          <a:lstStyle/>
          <a:p>
            <a:r>
              <a:rPr lang="es-ES_tradnl" smtClean="0"/>
              <a:t>Secuenciación de genomas  bacterianos: herramientas y aplicaciones</a:t>
            </a:r>
            <a:endParaRPr lang="es-ES" dirty="0"/>
          </a:p>
        </p:txBody>
      </p:sp>
      <p:sp>
        <p:nvSpPr>
          <p:cNvPr id="6" name="Marcador de número de diapositiva 5"/>
          <p:cNvSpPr>
            <a:spLocks noGrp="1"/>
          </p:cNvSpPr>
          <p:nvPr>
            <p:ph type="sldNum" sz="quarter" idx="12"/>
          </p:nvPr>
        </p:nvSpPr>
        <p:spPr/>
        <p:txBody>
          <a:bodyPr/>
          <a:lstStyle/>
          <a:p>
            <a:fld id="{DD18BE11-CAC0-41C0-BEC2-9926CE80C6A6}" type="slidenum">
              <a:rPr lang="es-ES" smtClean="0"/>
              <a:t>41</a:t>
            </a:fld>
            <a:endParaRPr lang="es-ES"/>
          </a:p>
        </p:txBody>
      </p:sp>
      <p:sp>
        <p:nvSpPr>
          <p:cNvPr id="7" name="CuadroTexto 6"/>
          <p:cNvSpPr txBox="1"/>
          <p:nvPr/>
        </p:nvSpPr>
        <p:spPr>
          <a:xfrm>
            <a:off x="1981200" y="1772816"/>
            <a:ext cx="2314600" cy="369332"/>
          </a:xfrm>
          <a:prstGeom prst="rect">
            <a:avLst/>
          </a:prstGeom>
          <a:noFill/>
        </p:spPr>
        <p:txBody>
          <a:bodyPr wrap="square" rtlCol="0">
            <a:spAutoFit/>
          </a:bodyPr>
          <a:lstStyle/>
          <a:p>
            <a:r>
              <a:rPr lang="es-ES" dirty="0"/>
              <a:t>Complete </a:t>
            </a:r>
            <a:r>
              <a:rPr lang="es-ES" dirty="0" err="1"/>
              <a:t>contig</a:t>
            </a:r>
            <a:r>
              <a:rPr lang="es-ES" dirty="0"/>
              <a:t> </a:t>
            </a:r>
            <a:r>
              <a:rPr lang="es-ES" dirty="0" err="1"/>
              <a:t>Track</a:t>
            </a:r>
            <a:endParaRPr lang="es-ES" dirty="0"/>
          </a:p>
        </p:txBody>
      </p:sp>
      <p:pic>
        <p:nvPicPr>
          <p:cNvPr id="9218" name="Picture 2" descr="05_01_img_gui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6203" y="2142148"/>
            <a:ext cx="7919595" cy="39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89863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8FD41-0DC4-40E7-B055-722DD0254B55}"/>
              </a:ext>
            </a:extLst>
          </p:cNvPr>
          <p:cNvSpPr>
            <a:spLocks noGrp="1"/>
          </p:cNvSpPr>
          <p:nvPr>
            <p:ph type="title"/>
          </p:nvPr>
        </p:nvSpPr>
        <p:spPr/>
        <p:txBody>
          <a:bodyPr/>
          <a:lstStyle/>
          <a:p>
            <a:r>
              <a:rPr lang="es-ES" dirty="0"/>
              <a:t>Manual </a:t>
            </a:r>
            <a:r>
              <a:rPr lang="es-ES" dirty="0" err="1"/>
              <a:t>annotation</a:t>
            </a:r>
            <a:r>
              <a:rPr lang="es-ES" dirty="0"/>
              <a:t>: Artemis</a:t>
            </a:r>
            <a:endParaRPr lang="en-GB" dirty="0"/>
          </a:p>
        </p:txBody>
      </p:sp>
      <p:sp>
        <p:nvSpPr>
          <p:cNvPr id="3" name="Content Placeholder 2">
            <a:extLst>
              <a:ext uri="{FF2B5EF4-FFF2-40B4-BE49-F238E27FC236}">
                <a16:creationId xmlns:a16="http://schemas.microsoft.com/office/drawing/2014/main" id="{906661C9-2303-4422-8929-CED60A0A4E6F}"/>
              </a:ext>
            </a:extLst>
          </p:cNvPr>
          <p:cNvSpPr>
            <a:spLocks noGrp="1"/>
          </p:cNvSpPr>
          <p:nvPr>
            <p:ph idx="1"/>
          </p:nvPr>
        </p:nvSpPr>
        <p:spPr>
          <a:xfrm>
            <a:off x="1981200" y="1916833"/>
            <a:ext cx="2667000" cy="4209331"/>
          </a:xfrm>
        </p:spPr>
        <p:txBody>
          <a:bodyPr/>
          <a:lstStyle/>
          <a:p>
            <a:pPr marL="0" indent="0">
              <a:buNone/>
            </a:pPr>
            <a:r>
              <a:rPr lang="en-GB" altLang="en-US" b="0" u="none" dirty="0"/>
              <a:t>Artemis is a DNA sequence viewer and annotation tool that allows visualisation of sequence features and the results of analyses within the context of the sequence, and its six-frame translation. </a:t>
            </a:r>
            <a:endParaRPr lang="en-GB" b="0" u="none" dirty="0"/>
          </a:p>
          <a:p>
            <a:endParaRPr lang="en-GB" u="none" dirty="0"/>
          </a:p>
        </p:txBody>
      </p:sp>
      <p:sp>
        <p:nvSpPr>
          <p:cNvPr id="4" name="Date Placeholder 3">
            <a:extLst>
              <a:ext uri="{FF2B5EF4-FFF2-40B4-BE49-F238E27FC236}">
                <a16:creationId xmlns:a16="http://schemas.microsoft.com/office/drawing/2014/main" id="{6E48A46E-BF61-4712-A5CB-A9EF0B0ED927}"/>
              </a:ext>
            </a:extLst>
          </p:cNvPr>
          <p:cNvSpPr>
            <a:spLocks noGrp="1"/>
          </p:cNvSpPr>
          <p:nvPr>
            <p:ph type="dt" sz="half" idx="10"/>
          </p:nvPr>
        </p:nvSpPr>
        <p:spPr/>
        <p:txBody>
          <a:bodyPr/>
          <a:lstStyle/>
          <a:p>
            <a:r>
              <a:rPr lang="es-ES" smtClean="0"/>
              <a:t>28/10/2022</a:t>
            </a:r>
            <a:endParaRPr lang="es-ES"/>
          </a:p>
        </p:txBody>
      </p:sp>
      <p:sp>
        <p:nvSpPr>
          <p:cNvPr id="5" name="Footer Placeholder 4">
            <a:extLst>
              <a:ext uri="{FF2B5EF4-FFF2-40B4-BE49-F238E27FC236}">
                <a16:creationId xmlns:a16="http://schemas.microsoft.com/office/drawing/2014/main" id="{9AEC218A-6124-43B0-A42D-6EBF687204EB}"/>
              </a:ext>
            </a:extLst>
          </p:cNvPr>
          <p:cNvSpPr>
            <a:spLocks noGrp="1"/>
          </p:cNvSpPr>
          <p:nvPr>
            <p:ph type="ftr" sz="quarter" idx="11"/>
          </p:nvPr>
        </p:nvSpPr>
        <p:spPr/>
        <p:txBody>
          <a:bodyPr/>
          <a:lstStyle/>
          <a:p>
            <a:r>
              <a:rPr lang="es-ES_tradnl"/>
              <a:t>Secuenciación de genomas  bacterianos: herramientas y aplicaciones</a:t>
            </a:r>
            <a:endParaRPr lang="es-ES" dirty="0"/>
          </a:p>
        </p:txBody>
      </p:sp>
      <p:sp>
        <p:nvSpPr>
          <p:cNvPr id="6" name="Slide Number Placeholder 5">
            <a:extLst>
              <a:ext uri="{FF2B5EF4-FFF2-40B4-BE49-F238E27FC236}">
                <a16:creationId xmlns:a16="http://schemas.microsoft.com/office/drawing/2014/main" id="{248C1D4E-BAFA-4201-8E81-EDE744158760}"/>
              </a:ext>
            </a:extLst>
          </p:cNvPr>
          <p:cNvSpPr>
            <a:spLocks noGrp="1"/>
          </p:cNvSpPr>
          <p:nvPr>
            <p:ph type="sldNum" sz="quarter" idx="12"/>
          </p:nvPr>
        </p:nvSpPr>
        <p:spPr/>
        <p:txBody>
          <a:bodyPr/>
          <a:lstStyle/>
          <a:p>
            <a:fld id="{DD18BE11-CAC0-41C0-BEC2-9926CE80C6A6}" type="slidenum">
              <a:rPr lang="es-ES" smtClean="0"/>
              <a:t>42</a:t>
            </a:fld>
            <a:endParaRPr lang="es-ES"/>
          </a:p>
        </p:txBody>
      </p:sp>
      <p:pic>
        <p:nvPicPr>
          <p:cNvPr id="7" name="Picture 6">
            <a:extLst>
              <a:ext uri="{FF2B5EF4-FFF2-40B4-BE49-F238E27FC236}">
                <a16:creationId xmlns:a16="http://schemas.microsoft.com/office/drawing/2014/main" id="{53A7C3F5-B7A3-4A2B-8BED-241CFFDC829A}"/>
              </a:ext>
            </a:extLst>
          </p:cNvPr>
          <p:cNvPicPr>
            <a:picLocks noChangeAspect="1"/>
          </p:cNvPicPr>
          <p:nvPr/>
        </p:nvPicPr>
        <p:blipFill>
          <a:blip r:embed="rId2"/>
          <a:stretch>
            <a:fillRect/>
          </a:stretch>
        </p:blipFill>
        <p:spPr>
          <a:xfrm>
            <a:off x="5294152" y="1663657"/>
            <a:ext cx="4690280" cy="4577600"/>
          </a:xfrm>
          <a:prstGeom prst="rect">
            <a:avLst/>
          </a:prstGeom>
        </p:spPr>
      </p:pic>
    </p:spTree>
    <p:extLst>
      <p:ext uri="{BB962C8B-B14F-4D97-AF65-F5344CB8AC3E}">
        <p14:creationId xmlns:p14="http://schemas.microsoft.com/office/powerpoint/2010/main" val="191327758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GB" dirty="0" smtClean="0"/>
              <a:t>Thanks for your attention!</a:t>
            </a:r>
            <a:endParaRPr lang="en-GB" dirty="0"/>
          </a:p>
        </p:txBody>
      </p:sp>
      <p:sp>
        <p:nvSpPr>
          <p:cNvPr id="5" name="4 Marcador de pie de página"/>
          <p:cNvSpPr>
            <a:spLocks noGrp="1"/>
          </p:cNvSpPr>
          <p:nvPr>
            <p:ph type="ftr" sz="quarter" idx="11"/>
          </p:nvPr>
        </p:nvSpPr>
        <p:spPr/>
        <p:txBody>
          <a:bodyPr/>
          <a:lstStyle/>
          <a:p>
            <a:r>
              <a:rPr lang="es-ES" smtClean="0"/>
              <a:t>Secuenciación de genomas  bacterianos: herramientas y aplicaciones</a:t>
            </a:r>
            <a:endParaRPr lang="es-ES" dirty="0"/>
          </a:p>
        </p:txBody>
      </p:sp>
      <p:sp>
        <p:nvSpPr>
          <p:cNvPr id="6" name="5 Marcador de número de diapositiva"/>
          <p:cNvSpPr>
            <a:spLocks noGrp="1"/>
          </p:cNvSpPr>
          <p:nvPr>
            <p:ph type="sldNum" sz="quarter" idx="12"/>
          </p:nvPr>
        </p:nvSpPr>
        <p:spPr/>
        <p:txBody>
          <a:bodyPr/>
          <a:lstStyle/>
          <a:p>
            <a:fld id="{DD18BE11-CAC0-41C0-BEC2-9926CE80C6A6}" type="slidenum">
              <a:rPr lang="es-ES" smtClean="0"/>
              <a:t>43</a:t>
            </a:fld>
            <a:endParaRPr lang="es-ES"/>
          </a:p>
        </p:txBody>
      </p:sp>
      <p:sp>
        <p:nvSpPr>
          <p:cNvPr id="3" name="Marcador de fecha 2"/>
          <p:cNvSpPr>
            <a:spLocks noGrp="1"/>
          </p:cNvSpPr>
          <p:nvPr>
            <p:ph type="dt" sz="half" idx="10"/>
          </p:nvPr>
        </p:nvSpPr>
        <p:spPr/>
        <p:txBody>
          <a:bodyPr/>
          <a:lstStyle/>
          <a:p>
            <a:r>
              <a:rPr lang="es-ES" smtClean="0"/>
              <a:t>28/10/2022</a:t>
            </a:r>
            <a:endParaRPr lang="es-ES"/>
          </a:p>
        </p:txBody>
      </p:sp>
    </p:spTree>
    <p:extLst>
      <p:ext uri="{BB962C8B-B14F-4D97-AF65-F5344CB8AC3E}">
        <p14:creationId xmlns:p14="http://schemas.microsoft.com/office/powerpoint/2010/main" val="24162055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8FD41-0DC4-40E7-B055-722DD0254B55}"/>
              </a:ext>
            </a:extLst>
          </p:cNvPr>
          <p:cNvSpPr>
            <a:spLocks noGrp="1"/>
          </p:cNvSpPr>
          <p:nvPr>
            <p:ph type="title"/>
          </p:nvPr>
        </p:nvSpPr>
        <p:spPr/>
        <p:txBody>
          <a:bodyPr/>
          <a:lstStyle/>
          <a:p>
            <a:r>
              <a:rPr lang="es-ES" dirty="0" err="1"/>
              <a:t>Automatic</a:t>
            </a:r>
            <a:r>
              <a:rPr lang="es-ES" dirty="0"/>
              <a:t> </a:t>
            </a:r>
            <a:r>
              <a:rPr lang="es-ES" dirty="0" err="1"/>
              <a:t>annotation</a:t>
            </a:r>
            <a:endParaRPr lang="en-GB" dirty="0"/>
          </a:p>
        </p:txBody>
      </p:sp>
      <p:sp>
        <p:nvSpPr>
          <p:cNvPr id="3" name="Content Placeholder 2">
            <a:extLst>
              <a:ext uri="{FF2B5EF4-FFF2-40B4-BE49-F238E27FC236}">
                <a16:creationId xmlns:a16="http://schemas.microsoft.com/office/drawing/2014/main" id="{906661C9-2303-4422-8929-CED60A0A4E6F}"/>
              </a:ext>
            </a:extLst>
          </p:cNvPr>
          <p:cNvSpPr>
            <a:spLocks noGrp="1"/>
          </p:cNvSpPr>
          <p:nvPr>
            <p:ph idx="1"/>
          </p:nvPr>
        </p:nvSpPr>
        <p:spPr>
          <a:xfrm>
            <a:off x="1981200" y="1916833"/>
            <a:ext cx="5562600" cy="4209331"/>
          </a:xfrm>
        </p:spPr>
        <p:txBody>
          <a:bodyPr>
            <a:normAutofit fontScale="85000" lnSpcReduction="20000"/>
          </a:bodyPr>
          <a:lstStyle/>
          <a:p>
            <a:r>
              <a:rPr lang="es-ES" u="none" dirty="0" err="1" smtClean="0"/>
              <a:t>Exponential</a:t>
            </a:r>
            <a:r>
              <a:rPr lang="es-ES" u="none" dirty="0" smtClean="0"/>
              <a:t> </a:t>
            </a:r>
            <a:r>
              <a:rPr lang="es-ES" u="none" dirty="0" err="1"/>
              <a:t>submission</a:t>
            </a:r>
            <a:r>
              <a:rPr lang="es-ES" u="none" dirty="0"/>
              <a:t> of </a:t>
            </a:r>
            <a:r>
              <a:rPr lang="es-ES" u="none" dirty="0" err="1"/>
              <a:t>bacterial</a:t>
            </a:r>
            <a:r>
              <a:rPr lang="es-ES" u="none" dirty="0"/>
              <a:t> </a:t>
            </a:r>
            <a:r>
              <a:rPr lang="es-ES" u="none" dirty="0" err="1"/>
              <a:t>genomes</a:t>
            </a:r>
            <a:endParaRPr lang="es-ES" u="none" dirty="0"/>
          </a:p>
          <a:p>
            <a:r>
              <a:rPr lang="es-ES" u="none" dirty="0" err="1"/>
              <a:t>Databases</a:t>
            </a:r>
            <a:endParaRPr lang="es-ES" u="none" dirty="0"/>
          </a:p>
          <a:p>
            <a:pPr lvl="1"/>
            <a:r>
              <a:rPr lang="es-ES" dirty="0" err="1"/>
              <a:t>Uniprot</a:t>
            </a:r>
            <a:r>
              <a:rPr lang="es-ES" dirty="0"/>
              <a:t> </a:t>
            </a:r>
          </a:p>
          <a:p>
            <a:pPr lvl="1"/>
            <a:r>
              <a:rPr lang="es-ES" dirty="0" err="1"/>
              <a:t>RefSeq</a:t>
            </a:r>
            <a:endParaRPr lang="es-ES" dirty="0"/>
          </a:p>
          <a:p>
            <a:pPr lvl="1"/>
            <a:r>
              <a:rPr lang="es-ES" dirty="0" err="1"/>
              <a:t>Encyclopedia</a:t>
            </a:r>
            <a:r>
              <a:rPr lang="es-ES" dirty="0"/>
              <a:t> </a:t>
            </a:r>
            <a:r>
              <a:rPr lang="es-ES" dirty="0" err="1"/>
              <a:t>of</a:t>
            </a:r>
            <a:r>
              <a:rPr lang="es-ES" dirty="0"/>
              <a:t> DNA </a:t>
            </a:r>
            <a:r>
              <a:rPr lang="es-ES" dirty="0" err="1"/>
              <a:t>elements</a:t>
            </a:r>
            <a:r>
              <a:rPr lang="es-ES" dirty="0"/>
              <a:t> (ENCODE)</a:t>
            </a:r>
          </a:p>
          <a:p>
            <a:pPr lvl="1"/>
            <a:r>
              <a:rPr lang="es-ES" dirty="0" err="1"/>
              <a:t>Entrez</a:t>
            </a:r>
            <a:r>
              <a:rPr lang="es-ES" dirty="0"/>
              <a:t> Gene</a:t>
            </a:r>
          </a:p>
          <a:p>
            <a:pPr lvl="1"/>
            <a:r>
              <a:rPr lang="es-ES" dirty="0" err="1"/>
              <a:t>Ensembl</a:t>
            </a:r>
            <a:endParaRPr lang="es-ES" dirty="0"/>
          </a:p>
          <a:p>
            <a:pPr lvl="1"/>
            <a:r>
              <a:rPr lang="es-ES" dirty="0"/>
              <a:t>GENCODE</a:t>
            </a:r>
          </a:p>
          <a:p>
            <a:pPr lvl="1"/>
            <a:r>
              <a:rPr lang="es-ES" dirty="0"/>
              <a:t>Gene </a:t>
            </a:r>
            <a:r>
              <a:rPr lang="es-ES" dirty="0" err="1"/>
              <a:t>Ontology</a:t>
            </a:r>
            <a:r>
              <a:rPr lang="es-ES" dirty="0"/>
              <a:t> </a:t>
            </a:r>
            <a:r>
              <a:rPr lang="es-ES" dirty="0" err="1" smtClean="0"/>
              <a:t>Consortium</a:t>
            </a:r>
            <a:r>
              <a:rPr lang="es-ES" dirty="0" smtClean="0"/>
              <a:t> (</a:t>
            </a:r>
            <a:r>
              <a:rPr lang="es-ES" dirty="0" err="1" smtClean="0"/>
              <a:t>COGs</a:t>
            </a:r>
            <a:r>
              <a:rPr lang="es-ES" dirty="0" smtClean="0"/>
              <a:t>)</a:t>
            </a:r>
            <a:endParaRPr lang="es-ES" dirty="0"/>
          </a:p>
          <a:p>
            <a:pPr lvl="1"/>
            <a:r>
              <a:rPr lang="es-ES" dirty="0" err="1" smtClean="0"/>
              <a:t>GeneRIF</a:t>
            </a:r>
            <a:endParaRPr lang="es-ES" dirty="0" smtClean="0"/>
          </a:p>
          <a:p>
            <a:pPr lvl="1"/>
            <a:r>
              <a:rPr lang="es-ES" dirty="0" smtClean="0"/>
              <a:t>KEGG</a:t>
            </a:r>
            <a:endParaRPr lang="es-ES" dirty="0"/>
          </a:p>
          <a:p>
            <a:pPr lvl="1"/>
            <a:r>
              <a:rPr lang="es-ES" dirty="0" err="1"/>
              <a:t>Vertebrate</a:t>
            </a:r>
            <a:r>
              <a:rPr lang="es-ES" dirty="0"/>
              <a:t> and </a:t>
            </a:r>
            <a:r>
              <a:rPr lang="es-ES" dirty="0" err="1"/>
              <a:t>Genome</a:t>
            </a:r>
            <a:r>
              <a:rPr lang="es-ES" dirty="0"/>
              <a:t> </a:t>
            </a:r>
            <a:r>
              <a:rPr lang="es-ES" dirty="0" err="1"/>
              <a:t>Annotation</a:t>
            </a:r>
            <a:r>
              <a:rPr lang="es-ES" dirty="0"/>
              <a:t> Project (Vega)</a:t>
            </a:r>
          </a:p>
          <a:p>
            <a:pPr lvl="1"/>
            <a:r>
              <a:rPr lang="es-ES" dirty="0" err="1"/>
              <a:t>Pfam</a:t>
            </a:r>
            <a:endParaRPr lang="es-ES" dirty="0"/>
          </a:p>
          <a:p>
            <a:pPr lvl="1"/>
            <a:r>
              <a:rPr lang="es-ES" dirty="0" err="1"/>
              <a:t>etc</a:t>
            </a:r>
            <a:endParaRPr lang="es-ES" dirty="0"/>
          </a:p>
          <a:p>
            <a:pPr lvl="1"/>
            <a:endParaRPr lang="es-ES" dirty="0"/>
          </a:p>
          <a:p>
            <a:pPr lvl="1"/>
            <a:endParaRPr lang="es-ES" u="none" dirty="0"/>
          </a:p>
          <a:p>
            <a:pPr marL="0" indent="0">
              <a:buNone/>
            </a:pPr>
            <a:endParaRPr lang="es-ES" u="none" dirty="0"/>
          </a:p>
          <a:p>
            <a:endParaRPr lang="en-GB" u="none" dirty="0"/>
          </a:p>
        </p:txBody>
      </p:sp>
      <p:sp>
        <p:nvSpPr>
          <p:cNvPr id="4" name="Date Placeholder 3">
            <a:extLst>
              <a:ext uri="{FF2B5EF4-FFF2-40B4-BE49-F238E27FC236}">
                <a16:creationId xmlns:a16="http://schemas.microsoft.com/office/drawing/2014/main" id="{6E48A46E-BF61-4712-A5CB-A9EF0B0ED927}"/>
              </a:ext>
            </a:extLst>
          </p:cNvPr>
          <p:cNvSpPr>
            <a:spLocks noGrp="1"/>
          </p:cNvSpPr>
          <p:nvPr>
            <p:ph type="dt" sz="half" idx="10"/>
          </p:nvPr>
        </p:nvSpPr>
        <p:spPr/>
        <p:txBody>
          <a:bodyPr/>
          <a:lstStyle/>
          <a:p>
            <a:r>
              <a:rPr lang="es-ES" smtClean="0"/>
              <a:t>28/10/2022</a:t>
            </a:r>
            <a:endParaRPr lang="es-ES"/>
          </a:p>
        </p:txBody>
      </p:sp>
      <p:sp>
        <p:nvSpPr>
          <p:cNvPr id="5" name="Footer Placeholder 4">
            <a:extLst>
              <a:ext uri="{FF2B5EF4-FFF2-40B4-BE49-F238E27FC236}">
                <a16:creationId xmlns:a16="http://schemas.microsoft.com/office/drawing/2014/main" id="{9AEC218A-6124-43B0-A42D-6EBF687204EB}"/>
              </a:ext>
            </a:extLst>
          </p:cNvPr>
          <p:cNvSpPr>
            <a:spLocks noGrp="1"/>
          </p:cNvSpPr>
          <p:nvPr>
            <p:ph type="ftr" sz="quarter" idx="11"/>
          </p:nvPr>
        </p:nvSpPr>
        <p:spPr/>
        <p:txBody>
          <a:bodyPr/>
          <a:lstStyle/>
          <a:p>
            <a:r>
              <a:rPr lang="es-ES_tradnl"/>
              <a:t>Secuenciación de genomas  bacterianos: herramientas y aplicaciones</a:t>
            </a:r>
            <a:endParaRPr lang="es-ES" dirty="0"/>
          </a:p>
        </p:txBody>
      </p:sp>
      <p:sp>
        <p:nvSpPr>
          <p:cNvPr id="6" name="Slide Number Placeholder 5">
            <a:extLst>
              <a:ext uri="{FF2B5EF4-FFF2-40B4-BE49-F238E27FC236}">
                <a16:creationId xmlns:a16="http://schemas.microsoft.com/office/drawing/2014/main" id="{248C1D4E-BAFA-4201-8E81-EDE744158760}"/>
              </a:ext>
            </a:extLst>
          </p:cNvPr>
          <p:cNvSpPr>
            <a:spLocks noGrp="1"/>
          </p:cNvSpPr>
          <p:nvPr>
            <p:ph type="sldNum" sz="quarter" idx="12"/>
          </p:nvPr>
        </p:nvSpPr>
        <p:spPr/>
        <p:txBody>
          <a:bodyPr/>
          <a:lstStyle/>
          <a:p>
            <a:fld id="{DD18BE11-CAC0-41C0-BEC2-9926CE80C6A6}" type="slidenum">
              <a:rPr lang="es-ES" smtClean="0"/>
              <a:t>5</a:t>
            </a:fld>
            <a:endParaRPr lang="es-ES"/>
          </a:p>
        </p:txBody>
      </p:sp>
      <p:sp>
        <p:nvSpPr>
          <p:cNvPr id="8" name="TextBox 7">
            <a:extLst>
              <a:ext uri="{FF2B5EF4-FFF2-40B4-BE49-F238E27FC236}">
                <a16:creationId xmlns:a16="http://schemas.microsoft.com/office/drawing/2014/main" id="{C412DD2E-6313-41FB-9369-7FAAC54B05C6}"/>
              </a:ext>
            </a:extLst>
          </p:cNvPr>
          <p:cNvSpPr txBox="1"/>
          <p:nvPr/>
        </p:nvSpPr>
        <p:spPr>
          <a:xfrm>
            <a:off x="7752185" y="6165304"/>
            <a:ext cx="1941341" cy="415498"/>
          </a:xfrm>
          <a:prstGeom prst="rect">
            <a:avLst/>
          </a:prstGeom>
          <a:noFill/>
        </p:spPr>
        <p:txBody>
          <a:bodyPr wrap="square" rtlCol="0">
            <a:spAutoFit/>
          </a:bodyPr>
          <a:lstStyle/>
          <a:p>
            <a:r>
              <a:rPr lang="en-GB" sz="1050" dirty="0">
                <a:solidFill>
                  <a:schemeClr val="bg2">
                    <a:lumMod val="25000"/>
                  </a:schemeClr>
                </a:solidFill>
              </a:rPr>
              <a:t>https://www.ncbi.nlm.nih.gov/books/NBK20253/#!po=3.12500</a:t>
            </a:r>
          </a:p>
        </p:txBody>
      </p:sp>
      <p:pic>
        <p:nvPicPr>
          <p:cNvPr id="9" name="Picture 8">
            <a:extLst>
              <a:ext uri="{FF2B5EF4-FFF2-40B4-BE49-F238E27FC236}">
                <a16:creationId xmlns:a16="http://schemas.microsoft.com/office/drawing/2014/main" id="{85B78233-30AE-476A-93C0-1E2354AAF40E}"/>
              </a:ext>
            </a:extLst>
          </p:cNvPr>
          <p:cNvPicPr>
            <a:picLocks noChangeAspect="1"/>
          </p:cNvPicPr>
          <p:nvPr/>
        </p:nvPicPr>
        <p:blipFill>
          <a:blip r:embed="rId3"/>
          <a:stretch>
            <a:fillRect/>
          </a:stretch>
        </p:blipFill>
        <p:spPr>
          <a:xfrm>
            <a:off x="7392144" y="107672"/>
            <a:ext cx="4312419" cy="6133586"/>
          </a:xfrm>
          <a:prstGeom prst="rect">
            <a:avLst/>
          </a:prstGeom>
        </p:spPr>
      </p:pic>
    </p:spTree>
    <p:extLst>
      <p:ext uri="{BB962C8B-B14F-4D97-AF65-F5344CB8AC3E}">
        <p14:creationId xmlns:p14="http://schemas.microsoft.com/office/powerpoint/2010/main" val="9827736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Automatic</a:t>
            </a:r>
            <a:r>
              <a:rPr lang="es-ES" dirty="0"/>
              <a:t> </a:t>
            </a:r>
            <a:r>
              <a:rPr lang="es-ES" dirty="0" err="1"/>
              <a:t>annotation</a:t>
            </a:r>
            <a:endParaRPr lang="es-ES" dirty="0"/>
          </a:p>
        </p:txBody>
      </p:sp>
      <p:sp>
        <p:nvSpPr>
          <p:cNvPr id="3" name="Marcador de contenido 2"/>
          <p:cNvSpPr>
            <a:spLocks noGrp="1"/>
          </p:cNvSpPr>
          <p:nvPr>
            <p:ph idx="1"/>
          </p:nvPr>
        </p:nvSpPr>
        <p:spPr/>
        <p:txBody>
          <a:bodyPr>
            <a:normAutofit/>
          </a:bodyPr>
          <a:lstStyle/>
          <a:p>
            <a:pPr marL="0" indent="0">
              <a:buNone/>
            </a:pPr>
            <a:r>
              <a:rPr lang="es-ES" dirty="0" err="1"/>
              <a:t>Two</a:t>
            </a:r>
            <a:r>
              <a:rPr lang="es-ES" dirty="0"/>
              <a:t> </a:t>
            </a:r>
            <a:r>
              <a:rPr lang="es-ES" dirty="0" err="1"/>
              <a:t>strategies</a:t>
            </a:r>
            <a:r>
              <a:rPr lang="es-ES" dirty="0"/>
              <a:t> </a:t>
            </a:r>
            <a:r>
              <a:rPr lang="es-ES" dirty="0" err="1"/>
              <a:t>for</a:t>
            </a:r>
            <a:r>
              <a:rPr lang="es-ES" dirty="0"/>
              <a:t> </a:t>
            </a:r>
            <a:r>
              <a:rPr lang="es-ES" dirty="0" err="1"/>
              <a:t>identifying</a:t>
            </a:r>
            <a:r>
              <a:rPr lang="es-ES" dirty="0"/>
              <a:t> </a:t>
            </a:r>
            <a:r>
              <a:rPr lang="es-ES" dirty="0" err="1"/>
              <a:t>coding</a:t>
            </a:r>
            <a:r>
              <a:rPr lang="es-ES" dirty="0"/>
              <a:t> genes: </a:t>
            </a:r>
            <a:endParaRPr lang="es-ES" dirty="0" smtClean="0"/>
          </a:p>
          <a:p>
            <a:r>
              <a:rPr lang="es-ES" dirty="0" err="1" smtClean="0"/>
              <a:t>Sequence</a:t>
            </a:r>
            <a:r>
              <a:rPr lang="es-ES" dirty="0" smtClean="0"/>
              <a:t> </a:t>
            </a:r>
            <a:r>
              <a:rPr lang="es-ES" dirty="0" err="1"/>
              <a:t>alignment</a:t>
            </a:r>
            <a:r>
              <a:rPr lang="es-ES" dirty="0"/>
              <a:t> </a:t>
            </a:r>
            <a:r>
              <a:rPr lang="es-ES" dirty="0" smtClean="0"/>
              <a:t>to </a:t>
            </a:r>
            <a:r>
              <a:rPr lang="es-ES" dirty="0" err="1"/>
              <a:t>find</a:t>
            </a:r>
            <a:r>
              <a:rPr lang="es-ES" dirty="0"/>
              <a:t> </a:t>
            </a:r>
            <a:r>
              <a:rPr lang="es-ES" dirty="0" err="1"/>
              <a:t>known</a:t>
            </a:r>
            <a:r>
              <a:rPr lang="es-ES" dirty="0"/>
              <a:t> </a:t>
            </a:r>
            <a:r>
              <a:rPr lang="es-ES" dirty="0" err="1"/>
              <a:t>protein</a:t>
            </a:r>
            <a:r>
              <a:rPr lang="es-ES" dirty="0"/>
              <a:t> </a:t>
            </a:r>
            <a:r>
              <a:rPr lang="es-ES" dirty="0" err="1"/>
              <a:t>sequences</a:t>
            </a:r>
            <a:r>
              <a:rPr lang="es-ES" dirty="0"/>
              <a:t> in </a:t>
            </a:r>
            <a:r>
              <a:rPr lang="es-ES" dirty="0" err="1"/>
              <a:t>the</a:t>
            </a:r>
            <a:r>
              <a:rPr lang="es-ES" dirty="0"/>
              <a:t> </a:t>
            </a:r>
            <a:r>
              <a:rPr lang="es-ES" dirty="0" err="1"/>
              <a:t>contigs</a:t>
            </a:r>
            <a:r>
              <a:rPr lang="es-ES" dirty="0"/>
              <a:t> </a:t>
            </a:r>
          </a:p>
          <a:p>
            <a:pPr lvl="1"/>
            <a:r>
              <a:rPr lang="es-ES" dirty="0" smtClean="0"/>
              <a:t>transfer </a:t>
            </a:r>
            <a:r>
              <a:rPr lang="es-ES" dirty="0" err="1"/>
              <a:t>the</a:t>
            </a:r>
            <a:r>
              <a:rPr lang="es-ES" dirty="0"/>
              <a:t> </a:t>
            </a:r>
            <a:r>
              <a:rPr lang="es-ES" dirty="0" err="1"/>
              <a:t>annotation</a:t>
            </a:r>
            <a:r>
              <a:rPr lang="es-ES" dirty="0"/>
              <a:t> </a:t>
            </a:r>
            <a:r>
              <a:rPr lang="es-ES" dirty="0" err="1" smtClean="0"/>
              <a:t>across</a:t>
            </a:r>
            <a:endParaRPr lang="es-ES" dirty="0" smtClean="0"/>
          </a:p>
          <a:p>
            <a:pPr lvl="2"/>
            <a:r>
              <a:rPr lang="es-ES" dirty="0" err="1" smtClean="0"/>
              <a:t>will</a:t>
            </a:r>
            <a:r>
              <a:rPr lang="es-ES" dirty="0" smtClean="0"/>
              <a:t> </a:t>
            </a:r>
            <a:r>
              <a:rPr lang="es-ES" dirty="0"/>
              <a:t>miss </a:t>
            </a:r>
            <a:r>
              <a:rPr lang="es-ES" dirty="0" err="1"/>
              <a:t>proteins</a:t>
            </a:r>
            <a:r>
              <a:rPr lang="es-ES" dirty="0"/>
              <a:t> </a:t>
            </a:r>
            <a:r>
              <a:rPr lang="es-ES" dirty="0" err="1"/>
              <a:t>not</a:t>
            </a:r>
            <a:r>
              <a:rPr lang="es-ES" dirty="0"/>
              <a:t> </a:t>
            </a:r>
            <a:r>
              <a:rPr lang="es-ES" dirty="0" err="1" smtClean="0"/>
              <a:t>present</a:t>
            </a:r>
            <a:r>
              <a:rPr lang="es-ES" dirty="0" smtClean="0"/>
              <a:t> in </a:t>
            </a:r>
            <a:r>
              <a:rPr lang="es-ES" dirty="0" err="1"/>
              <a:t>your</a:t>
            </a:r>
            <a:r>
              <a:rPr lang="es-ES" dirty="0"/>
              <a:t> </a:t>
            </a:r>
            <a:r>
              <a:rPr lang="es-ES" dirty="0" err="1"/>
              <a:t>database</a:t>
            </a:r>
            <a:r>
              <a:rPr lang="es-ES" dirty="0"/>
              <a:t> </a:t>
            </a:r>
          </a:p>
          <a:p>
            <a:pPr lvl="2"/>
            <a:r>
              <a:rPr lang="es-ES" dirty="0" err="1" smtClean="0"/>
              <a:t>may</a:t>
            </a:r>
            <a:r>
              <a:rPr lang="es-ES" dirty="0" smtClean="0"/>
              <a:t> </a:t>
            </a:r>
            <a:r>
              <a:rPr lang="es-ES" dirty="0"/>
              <a:t>miss </a:t>
            </a:r>
            <a:r>
              <a:rPr lang="es-ES" dirty="0" err="1"/>
              <a:t>partial</a:t>
            </a:r>
            <a:r>
              <a:rPr lang="es-ES" dirty="0"/>
              <a:t> </a:t>
            </a:r>
            <a:r>
              <a:rPr lang="es-ES" dirty="0" err="1"/>
              <a:t>proteins</a:t>
            </a:r>
            <a:r>
              <a:rPr lang="es-ES" dirty="0"/>
              <a:t> </a:t>
            </a:r>
          </a:p>
          <a:p>
            <a:r>
              <a:rPr lang="es-ES" dirty="0" smtClean="0"/>
              <a:t>Ab </a:t>
            </a:r>
            <a:r>
              <a:rPr lang="es-ES" dirty="0"/>
              <a:t>initio gene </a:t>
            </a:r>
            <a:r>
              <a:rPr lang="es-ES" dirty="0" err="1"/>
              <a:t>finding</a:t>
            </a:r>
            <a:r>
              <a:rPr lang="es-ES" dirty="0"/>
              <a:t> o </a:t>
            </a:r>
            <a:r>
              <a:rPr lang="es-ES" dirty="0" err="1"/>
              <a:t>find</a:t>
            </a:r>
            <a:r>
              <a:rPr lang="es-ES" dirty="0"/>
              <a:t> </a:t>
            </a:r>
            <a:r>
              <a:rPr lang="es-ES" dirty="0" err="1"/>
              <a:t>candidate</a:t>
            </a:r>
            <a:r>
              <a:rPr lang="es-ES" dirty="0"/>
              <a:t> open </a:t>
            </a:r>
            <a:r>
              <a:rPr lang="es-ES" dirty="0" err="1"/>
              <a:t>reading</a:t>
            </a:r>
            <a:r>
              <a:rPr lang="es-ES" dirty="0"/>
              <a:t> </a:t>
            </a:r>
            <a:r>
              <a:rPr lang="es-ES" dirty="0" err="1" smtClean="0"/>
              <a:t>frames</a:t>
            </a:r>
            <a:r>
              <a:rPr lang="es-ES" dirty="0" smtClean="0"/>
              <a:t>:</a:t>
            </a:r>
          </a:p>
          <a:p>
            <a:pPr lvl="1"/>
            <a:r>
              <a:rPr lang="es-ES" dirty="0" err="1"/>
              <a:t>B</a:t>
            </a:r>
            <a:r>
              <a:rPr lang="es-ES" dirty="0" err="1" smtClean="0"/>
              <a:t>uild</a:t>
            </a:r>
            <a:r>
              <a:rPr lang="es-ES" dirty="0" smtClean="0"/>
              <a:t> </a:t>
            </a:r>
            <a:r>
              <a:rPr lang="es-ES" dirty="0" err="1"/>
              <a:t>model</a:t>
            </a:r>
            <a:r>
              <a:rPr lang="es-ES" dirty="0"/>
              <a:t> of </a:t>
            </a:r>
            <a:r>
              <a:rPr lang="es-ES" dirty="0" err="1"/>
              <a:t>ribosome</a:t>
            </a:r>
            <a:r>
              <a:rPr lang="es-ES" dirty="0"/>
              <a:t> </a:t>
            </a:r>
            <a:r>
              <a:rPr lang="es-ES" dirty="0" err="1"/>
              <a:t>binding</a:t>
            </a:r>
            <a:r>
              <a:rPr lang="es-ES" dirty="0"/>
              <a:t> </a:t>
            </a:r>
            <a:r>
              <a:rPr lang="es-ES" dirty="0" err="1" smtClean="0"/>
              <a:t>sites</a:t>
            </a:r>
            <a:endParaRPr lang="es-ES" dirty="0" smtClean="0"/>
          </a:p>
          <a:p>
            <a:pPr lvl="1"/>
            <a:r>
              <a:rPr lang="es-ES" dirty="0" err="1" smtClean="0"/>
              <a:t>predict</a:t>
            </a:r>
            <a:r>
              <a:rPr lang="es-ES" dirty="0" smtClean="0"/>
              <a:t> </a:t>
            </a:r>
            <a:r>
              <a:rPr lang="es-ES" dirty="0" err="1"/>
              <a:t>coding</a:t>
            </a:r>
            <a:r>
              <a:rPr lang="es-ES" dirty="0"/>
              <a:t> </a:t>
            </a:r>
            <a:r>
              <a:rPr lang="es-ES" dirty="0" err="1"/>
              <a:t>regions</a:t>
            </a:r>
            <a:r>
              <a:rPr lang="es-ES" dirty="0"/>
              <a:t> </a:t>
            </a:r>
          </a:p>
          <a:p>
            <a:pPr lvl="2"/>
            <a:r>
              <a:rPr lang="es-ES" dirty="0" err="1" smtClean="0"/>
              <a:t>may</a:t>
            </a:r>
            <a:r>
              <a:rPr lang="es-ES" dirty="0" smtClean="0"/>
              <a:t> </a:t>
            </a:r>
            <a:r>
              <a:rPr lang="es-ES" dirty="0" err="1"/>
              <a:t>choose</a:t>
            </a:r>
            <a:r>
              <a:rPr lang="es-ES" dirty="0"/>
              <a:t> </a:t>
            </a:r>
            <a:r>
              <a:rPr lang="es-ES" dirty="0" err="1"/>
              <a:t>the</a:t>
            </a:r>
            <a:r>
              <a:rPr lang="es-ES" dirty="0"/>
              <a:t> </a:t>
            </a:r>
            <a:r>
              <a:rPr lang="es-ES" dirty="0" err="1"/>
              <a:t>incorrect</a:t>
            </a:r>
            <a:r>
              <a:rPr lang="es-ES" dirty="0"/>
              <a:t> </a:t>
            </a:r>
            <a:r>
              <a:rPr lang="es-ES" dirty="0" err="1"/>
              <a:t>start</a:t>
            </a:r>
            <a:r>
              <a:rPr lang="es-ES" dirty="0"/>
              <a:t> </a:t>
            </a:r>
            <a:r>
              <a:rPr lang="es-ES" dirty="0" err="1"/>
              <a:t>codon</a:t>
            </a:r>
            <a:r>
              <a:rPr lang="es-ES" dirty="0"/>
              <a:t> </a:t>
            </a:r>
          </a:p>
          <a:p>
            <a:pPr lvl="2"/>
            <a:r>
              <a:rPr lang="es-ES" dirty="0" err="1" smtClean="0"/>
              <a:t>may</a:t>
            </a:r>
            <a:r>
              <a:rPr lang="es-ES" dirty="0" smtClean="0"/>
              <a:t> </a:t>
            </a:r>
            <a:r>
              <a:rPr lang="es-ES" dirty="0"/>
              <a:t>miss </a:t>
            </a:r>
            <a:r>
              <a:rPr lang="es-ES" dirty="0" err="1"/>
              <a:t>atypical</a:t>
            </a:r>
            <a:r>
              <a:rPr lang="es-ES" dirty="0"/>
              <a:t> genes, </a:t>
            </a:r>
            <a:r>
              <a:rPr lang="es-ES" dirty="0" err="1"/>
              <a:t>overpredict</a:t>
            </a:r>
            <a:r>
              <a:rPr lang="es-ES" dirty="0"/>
              <a:t> </a:t>
            </a:r>
            <a:r>
              <a:rPr lang="es-ES" dirty="0" err="1"/>
              <a:t>small</a:t>
            </a:r>
            <a:r>
              <a:rPr lang="es-ES" dirty="0"/>
              <a:t> genes</a:t>
            </a:r>
          </a:p>
        </p:txBody>
      </p:sp>
      <p:sp>
        <p:nvSpPr>
          <p:cNvPr id="4" name="Marcador de fecha 3"/>
          <p:cNvSpPr>
            <a:spLocks noGrp="1"/>
          </p:cNvSpPr>
          <p:nvPr>
            <p:ph type="dt" sz="half" idx="10"/>
          </p:nvPr>
        </p:nvSpPr>
        <p:spPr/>
        <p:txBody>
          <a:bodyPr/>
          <a:lstStyle/>
          <a:p>
            <a:r>
              <a:rPr lang="es-ES" smtClean="0"/>
              <a:t>28/10/2022</a:t>
            </a:r>
            <a:endParaRPr lang="es-ES"/>
          </a:p>
        </p:txBody>
      </p:sp>
      <p:sp>
        <p:nvSpPr>
          <p:cNvPr id="5" name="Marcador de pie de página 4"/>
          <p:cNvSpPr>
            <a:spLocks noGrp="1"/>
          </p:cNvSpPr>
          <p:nvPr>
            <p:ph type="ftr" sz="quarter" idx="11"/>
          </p:nvPr>
        </p:nvSpPr>
        <p:spPr/>
        <p:txBody>
          <a:bodyPr/>
          <a:lstStyle/>
          <a:p>
            <a:r>
              <a:rPr lang="es-ES_tradnl" smtClean="0"/>
              <a:t>Secuenciación de genomas  bacterianos: herramientas y aplicaciones</a:t>
            </a:r>
            <a:endParaRPr lang="es-ES" dirty="0"/>
          </a:p>
        </p:txBody>
      </p:sp>
      <p:sp>
        <p:nvSpPr>
          <p:cNvPr id="6" name="Marcador de número de diapositiva 5"/>
          <p:cNvSpPr>
            <a:spLocks noGrp="1"/>
          </p:cNvSpPr>
          <p:nvPr>
            <p:ph type="sldNum" sz="quarter" idx="12"/>
          </p:nvPr>
        </p:nvSpPr>
        <p:spPr/>
        <p:txBody>
          <a:bodyPr/>
          <a:lstStyle/>
          <a:p>
            <a:fld id="{DD18BE11-CAC0-41C0-BEC2-9926CE80C6A6}" type="slidenum">
              <a:rPr lang="es-ES" smtClean="0"/>
              <a:t>6</a:t>
            </a:fld>
            <a:endParaRPr lang="es-ES"/>
          </a:p>
        </p:txBody>
      </p:sp>
    </p:spTree>
    <p:extLst>
      <p:ext uri="{BB962C8B-B14F-4D97-AF65-F5344CB8AC3E}">
        <p14:creationId xmlns:p14="http://schemas.microsoft.com/office/powerpoint/2010/main" val="28019134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Automatic</a:t>
            </a:r>
            <a:r>
              <a:rPr lang="es-ES" dirty="0"/>
              <a:t> </a:t>
            </a:r>
            <a:r>
              <a:rPr lang="es-ES" dirty="0" err="1"/>
              <a:t>annotation</a:t>
            </a:r>
            <a:endParaRPr lang="es-ES" dirty="0"/>
          </a:p>
        </p:txBody>
      </p:sp>
      <p:sp>
        <p:nvSpPr>
          <p:cNvPr id="3" name="Marcador de contenido 2"/>
          <p:cNvSpPr>
            <a:spLocks noGrp="1"/>
          </p:cNvSpPr>
          <p:nvPr>
            <p:ph idx="1"/>
          </p:nvPr>
        </p:nvSpPr>
        <p:spPr/>
        <p:txBody>
          <a:bodyPr/>
          <a:lstStyle/>
          <a:p>
            <a:r>
              <a:rPr lang="en-US" u="none" dirty="0" err="1" smtClean="0"/>
              <a:t>tRNA</a:t>
            </a:r>
            <a:r>
              <a:rPr lang="en-US" u="none" dirty="0" smtClean="0"/>
              <a:t>: </a:t>
            </a:r>
            <a:r>
              <a:rPr lang="en-US" b="0" u="none" dirty="0" smtClean="0"/>
              <a:t>easy </a:t>
            </a:r>
            <a:r>
              <a:rPr lang="en-US" b="0" u="none" dirty="0"/>
              <a:t>to find and annotate: </a:t>
            </a:r>
            <a:r>
              <a:rPr lang="en-US" b="0" u="none" dirty="0" smtClean="0"/>
              <a:t>anti-codon</a:t>
            </a:r>
          </a:p>
          <a:p>
            <a:r>
              <a:rPr lang="en-US" u="none" dirty="0" err="1" smtClean="0"/>
              <a:t>rRNA</a:t>
            </a:r>
            <a:r>
              <a:rPr lang="en-US" u="none" dirty="0" smtClean="0"/>
              <a:t>: </a:t>
            </a:r>
            <a:r>
              <a:rPr lang="en-US" b="0" u="none" dirty="0" smtClean="0"/>
              <a:t>easy </a:t>
            </a:r>
            <a:r>
              <a:rPr lang="en-US" b="0" u="none" dirty="0"/>
              <a:t>to find and annotate: 5s 16s 23s </a:t>
            </a:r>
          </a:p>
          <a:p>
            <a:r>
              <a:rPr lang="en-US" u="none" dirty="0" smtClean="0"/>
              <a:t>CDS: </a:t>
            </a:r>
            <a:r>
              <a:rPr lang="en-US" b="0" u="none" dirty="0" smtClean="0"/>
              <a:t>straightforward </a:t>
            </a:r>
            <a:r>
              <a:rPr lang="en-US" b="0" u="none" dirty="0"/>
              <a:t>to find candidates </a:t>
            </a:r>
          </a:p>
          <a:p>
            <a:pPr lvl="1"/>
            <a:r>
              <a:rPr lang="en-US" b="0" u="none" dirty="0" smtClean="0"/>
              <a:t>false </a:t>
            </a:r>
            <a:r>
              <a:rPr lang="en-US" b="0" u="none" dirty="0"/>
              <a:t>positives are often small ORFs </a:t>
            </a:r>
            <a:endParaRPr lang="en-US" dirty="0"/>
          </a:p>
          <a:p>
            <a:pPr lvl="1"/>
            <a:r>
              <a:rPr lang="en-US" b="0" u="none" dirty="0" smtClean="0"/>
              <a:t>wrong </a:t>
            </a:r>
            <a:r>
              <a:rPr lang="en-US" b="0" u="none" dirty="0"/>
              <a:t>start codon o partial </a:t>
            </a:r>
            <a:r>
              <a:rPr lang="en-US" b="0" u="none" dirty="0" smtClean="0"/>
              <a:t>genes</a:t>
            </a:r>
          </a:p>
          <a:p>
            <a:pPr lvl="1"/>
            <a:r>
              <a:rPr lang="en-US" b="0" u="none" dirty="0" smtClean="0"/>
              <a:t>Pseudogenes</a:t>
            </a:r>
          </a:p>
          <a:p>
            <a:pPr lvl="1"/>
            <a:r>
              <a:rPr lang="en-US" b="0" u="none" dirty="0" smtClean="0"/>
              <a:t>assigning </a:t>
            </a:r>
            <a:r>
              <a:rPr lang="en-US" b="0" u="none" dirty="0"/>
              <a:t>function is the bulk of the workload</a:t>
            </a:r>
            <a:endParaRPr lang="es-ES" b="0" u="none" dirty="0"/>
          </a:p>
        </p:txBody>
      </p:sp>
      <p:sp>
        <p:nvSpPr>
          <p:cNvPr id="4" name="Marcador de fecha 3"/>
          <p:cNvSpPr>
            <a:spLocks noGrp="1"/>
          </p:cNvSpPr>
          <p:nvPr>
            <p:ph type="dt" sz="half" idx="10"/>
          </p:nvPr>
        </p:nvSpPr>
        <p:spPr/>
        <p:txBody>
          <a:bodyPr/>
          <a:lstStyle/>
          <a:p>
            <a:r>
              <a:rPr lang="es-ES" smtClean="0"/>
              <a:t>28/10/2022</a:t>
            </a:r>
            <a:endParaRPr lang="es-ES"/>
          </a:p>
        </p:txBody>
      </p:sp>
      <p:sp>
        <p:nvSpPr>
          <p:cNvPr id="5" name="Marcador de pie de página 4"/>
          <p:cNvSpPr>
            <a:spLocks noGrp="1"/>
          </p:cNvSpPr>
          <p:nvPr>
            <p:ph type="ftr" sz="quarter" idx="11"/>
          </p:nvPr>
        </p:nvSpPr>
        <p:spPr/>
        <p:txBody>
          <a:bodyPr/>
          <a:lstStyle/>
          <a:p>
            <a:r>
              <a:rPr lang="es-ES_tradnl" smtClean="0"/>
              <a:t>Secuenciación de genomas  bacterianos: herramientas y aplicaciones</a:t>
            </a:r>
            <a:endParaRPr lang="es-ES" dirty="0"/>
          </a:p>
        </p:txBody>
      </p:sp>
      <p:sp>
        <p:nvSpPr>
          <p:cNvPr id="6" name="Marcador de número de diapositiva 5"/>
          <p:cNvSpPr>
            <a:spLocks noGrp="1"/>
          </p:cNvSpPr>
          <p:nvPr>
            <p:ph type="sldNum" sz="quarter" idx="12"/>
          </p:nvPr>
        </p:nvSpPr>
        <p:spPr/>
        <p:txBody>
          <a:bodyPr/>
          <a:lstStyle/>
          <a:p>
            <a:fld id="{DD18BE11-CAC0-41C0-BEC2-9926CE80C6A6}" type="slidenum">
              <a:rPr lang="es-ES" smtClean="0"/>
              <a:t>7</a:t>
            </a:fld>
            <a:endParaRPr lang="es-ES"/>
          </a:p>
        </p:txBody>
      </p:sp>
    </p:spTree>
    <p:extLst>
      <p:ext uri="{BB962C8B-B14F-4D97-AF65-F5344CB8AC3E}">
        <p14:creationId xmlns:p14="http://schemas.microsoft.com/office/powerpoint/2010/main" val="23241288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8FD41-0DC4-40E7-B055-722DD0254B55}"/>
              </a:ext>
            </a:extLst>
          </p:cNvPr>
          <p:cNvSpPr>
            <a:spLocks noGrp="1"/>
          </p:cNvSpPr>
          <p:nvPr>
            <p:ph type="title"/>
          </p:nvPr>
        </p:nvSpPr>
        <p:spPr/>
        <p:txBody>
          <a:bodyPr/>
          <a:lstStyle/>
          <a:p>
            <a:r>
              <a:rPr lang="es-ES" dirty="0" err="1"/>
              <a:t>Automatic</a:t>
            </a:r>
            <a:r>
              <a:rPr lang="es-ES" dirty="0"/>
              <a:t> </a:t>
            </a:r>
            <a:r>
              <a:rPr lang="es-ES" dirty="0" err="1"/>
              <a:t>annotation</a:t>
            </a:r>
            <a:r>
              <a:rPr lang="es-ES" dirty="0"/>
              <a:t>: </a:t>
            </a:r>
            <a:r>
              <a:rPr lang="es-ES" dirty="0" err="1"/>
              <a:t>limitations</a:t>
            </a:r>
            <a:endParaRPr lang="en-GB" dirty="0"/>
          </a:p>
        </p:txBody>
      </p:sp>
      <p:sp>
        <p:nvSpPr>
          <p:cNvPr id="3" name="Content Placeholder 2">
            <a:extLst>
              <a:ext uri="{FF2B5EF4-FFF2-40B4-BE49-F238E27FC236}">
                <a16:creationId xmlns:a16="http://schemas.microsoft.com/office/drawing/2014/main" id="{906661C9-2303-4422-8929-CED60A0A4E6F}"/>
              </a:ext>
            </a:extLst>
          </p:cNvPr>
          <p:cNvSpPr>
            <a:spLocks noGrp="1"/>
          </p:cNvSpPr>
          <p:nvPr>
            <p:ph idx="1"/>
          </p:nvPr>
        </p:nvSpPr>
        <p:spPr>
          <a:xfrm>
            <a:off x="1837184" y="1916833"/>
            <a:ext cx="8579296" cy="4209331"/>
          </a:xfrm>
        </p:spPr>
        <p:txBody>
          <a:bodyPr>
            <a:normAutofit/>
          </a:bodyPr>
          <a:lstStyle/>
          <a:p>
            <a:r>
              <a:rPr lang="en-US" altLang="en-US" b="0" u="none" dirty="0"/>
              <a:t>If sequence </a:t>
            </a:r>
            <a:r>
              <a:rPr lang="en-US" altLang="en-US" b="0" u="none" dirty="0" smtClean="0"/>
              <a:t>homologous </a:t>
            </a:r>
            <a:r>
              <a:rPr lang="en-US" altLang="en-US" b="0" u="none" dirty="0"/>
              <a:t>are found, may </a:t>
            </a:r>
            <a:r>
              <a:rPr lang="en-US" altLang="en-US" u="none" dirty="0"/>
              <a:t>not be functional </a:t>
            </a:r>
            <a:r>
              <a:rPr lang="en-US" altLang="en-US" b="0" u="none" dirty="0" smtClean="0"/>
              <a:t>homologous</a:t>
            </a:r>
            <a:endParaRPr lang="en-US" altLang="en-US" b="0" u="none" dirty="0"/>
          </a:p>
          <a:p>
            <a:r>
              <a:rPr lang="en-GB" b="0" u="none" dirty="0" smtClean="0"/>
              <a:t>If </a:t>
            </a:r>
            <a:r>
              <a:rPr lang="en-GB" u="none" dirty="0"/>
              <a:t>no homology found</a:t>
            </a:r>
            <a:r>
              <a:rPr lang="en-GB" b="0" u="none" dirty="0"/>
              <a:t>-</a:t>
            </a:r>
            <a:r>
              <a:rPr lang="en-GB" u="none" dirty="0"/>
              <a:t> </a:t>
            </a:r>
            <a:r>
              <a:rPr lang="en-GB" b="0" u="none" dirty="0"/>
              <a:t>limited information can be inferred</a:t>
            </a:r>
          </a:p>
          <a:p>
            <a:r>
              <a:rPr lang="en-GB" b="0" u="none" dirty="0"/>
              <a:t>Incorrect annotation can be </a:t>
            </a:r>
            <a:r>
              <a:rPr lang="en-GB" u="none" dirty="0"/>
              <a:t>propagated</a:t>
            </a:r>
            <a:r>
              <a:rPr lang="en-GB" b="0" u="none" dirty="0"/>
              <a:t> when similarity is over part on sequence not used in annotation </a:t>
            </a:r>
          </a:p>
          <a:p>
            <a:pPr lvl="1"/>
            <a:r>
              <a:rPr lang="en-GB" b="0" u="none" dirty="0"/>
              <a:t>Multidomain proteins (HMM)</a:t>
            </a:r>
          </a:p>
          <a:p>
            <a:r>
              <a:rPr lang="en-GB" b="0" u="none" dirty="0"/>
              <a:t>Inconsistent annotation (</a:t>
            </a:r>
            <a:r>
              <a:rPr lang="en-GB" u="none" dirty="0"/>
              <a:t>Different names, same protein</a:t>
            </a:r>
            <a:r>
              <a:rPr lang="en-GB" b="0" u="none" dirty="0"/>
              <a:t>)</a:t>
            </a:r>
          </a:p>
          <a:p>
            <a:r>
              <a:rPr lang="en-GB" b="0" u="none" dirty="0"/>
              <a:t>Same </a:t>
            </a:r>
            <a:r>
              <a:rPr lang="en-GB" u="none" dirty="0"/>
              <a:t>gene name, different product </a:t>
            </a:r>
            <a:r>
              <a:rPr lang="en-GB" b="0" u="none" dirty="0"/>
              <a:t>name</a:t>
            </a:r>
          </a:p>
          <a:p>
            <a:r>
              <a:rPr lang="en-GB" b="0" u="none" dirty="0"/>
              <a:t>Spelling mistakes</a:t>
            </a:r>
          </a:p>
          <a:p>
            <a:r>
              <a:rPr lang="es-ES" b="0" u="none" dirty="0" err="1"/>
              <a:t>Looking</a:t>
            </a:r>
            <a:r>
              <a:rPr lang="es-ES" b="0" u="none" dirty="0"/>
              <a:t> </a:t>
            </a:r>
            <a:r>
              <a:rPr lang="es-ES" b="0" u="none" dirty="0" err="1"/>
              <a:t>for</a:t>
            </a:r>
            <a:r>
              <a:rPr lang="es-ES" b="0" u="none" dirty="0"/>
              <a:t> </a:t>
            </a:r>
            <a:r>
              <a:rPr lang="es-ES" u="none" dirty="0"/>
              <a:t>new genes</a:t>
            </a:r>
            <a:r>
              <a:rPr lang="es-ES" b="0" u="none" dirty="0"/>
              <a:t>, </a:t>
            </a:r>
            <a:r>
              <a:rPr lang="es-ES" b="0" u="none" dirty="0" err="1"/>
              <a:t>not</a:t>
            </a:r>
            <a:r>
              <a:rPr lang="es-ES" b="0" u="none" dirty="0"/>
              <a:t> </a:t>
            </a:r>
            <a:r>
              <a:rPr lang="es-ES" b="0" u="none" dirty="0" err="1"/>
              <a:t>present</a:t>
            </a:r>
            <a:r>
              <a:rPr lang="es-ES" b="0" u="none" dirty="0"/>
              <a:t> in DDBB</a:t>
            </a:r>
            <a:endParaRPr lang="en-GB" b="0" u="none" dirty="0"/>
          </a:p>
          <a:p>
            <a:r>
              <a:rPr lang="es-ES" b="0" u="none" dirty="0"/>
              <a:t>E</a:t>
            </a:r>
            <a:r>
              <a:rPr lang="en-GB" b="0" u="none" dirty="0" err="1"/>
              <a:t>xpression</a:t>
            </a:r>
            <a:r>
              <a:rPr lang="en-GB" b="0" u="none" dirty="0"/>
              <a:t> experiments / Manual annotation needed</a:t>
            </a:r>
          </a:p>
          <a:p>
            <a:endParaRPr lang="en-GB" u="none" dirty="0"/>
          </a:p>
        </p:txBody>
      </p:sp>
      <p:sp>
        <p:nvSpPr>
          <p:cNvPr id="4" name="Date Placeholder 3">
            <a:extLst>
              <a:ext uri="{FF2B5EF4-FFF2-40B4-BE49-F238E27FC236}">
                <a16:creationId xmlns:a16="http://schemas.microsoft.com/office/drawing/2014/main" id="{6E48A46E-BF61-4712-A5CB-A9EF0B0ED927}"/>
              </a:ext>
            </a:extLst>
          </p:cNvPr>
          <p:cNvSpPr>
            <a:spLocks noGrp="1"/>
          </p:cNvSpPr>
          <p:nvPr>
            <p:ph type="dt" sz="half" idx="10"/>
          </p:nvPr>
        </p:nvSpPr>
        <p:spPr/>
        <p:txBody>
          <a:bodyPr/>
          <a:lstStyle/>
          <a:p>
            <a:r>
              <a:rPr lang="es-ES" smtClean="0"/>
              <a:t>28/10/2022</a:t>
            </a:r>
            <a:endParaRPr lang="es-ES"/>
          </a:p>
        </p:txBody>
      </p:sp>
      <p:sp>
        <p:nvSpPr>
          <p:cNvPr id="5" name="Footer Placeholder 4">
            <a:extLst>
              <a:ext uri="{FF2B5EF4-FFF2-40B4-BE49-F238E27FC236}">
                <a16:creationId xmlns:a16="http://schemas.microsoft.com/office/drawing/2014/main" id="{9AEC218A-6124-43B0-A42D-6EBF687204EB}"/>
              </a:ext>
            </a:extLst>
          </p:cNvPr>
          <p:cNvSpPr>
            <a:spLocks noGrp="1"/>
          </p:cNvSpPr>
          <p:nvPr>
            <p:ph type="ftr" sz="quarter" idx="11"/>
          </p:nvPr>
        </p:nvSpPr>
        <p:spPr/>
        <p:txBody>
          <a:bodyPr/>
          <a:lstStyle/>
          <a:p>
            <a:r>
              <a:rPr lang="es-ES_tradnl"/>
              <a:t>Secuenciación de genomas  bacterianos: herramientas y aplicaciones</a:t>
            </a:r>
            <a:endParaRPr lang="es-ES" dirty="0"/>
          </a:p>
        </p:txBody>
      </p:sp>
      <p:sp>
        <p:nvSpPr>
          <p:cNvPr id="6" name="Slide Number Placeholder 5">
            <a:extLst>
              <a:ext uri="{FF2B5EF4-FFF2-40B4-BE49-F238E27FC236}">
                <a16:creationId xmlns:a16="http://schemas.microsoft.com/office/drawing/2014/main" id="{248C1D4E-BAFA-4201-8E81-EDE744158760}"/>
              </a:ext>
            </a:extLst>
          </p:cNvPr>
          <p:cNvSpPr>
            <a:spLocks noGrp="1"/>
          </p:cNvSpPr>
          <p:nvPr>
            <p:ph type="sldNum" sz="quarter" idx="12"/>
          </p:nvPr>
        </p:nvSpPr>
        <p:spPr/>
        <p:txBody>
          <a:bodyPr/>
          <a:lstStyle/>
          <a:p>
            <a:fld id="{DD18BE11-CAC0-41C0-BEC2-9926CE80C6A6}" type="slidenum">
              <a:rPr lang="es-ES" smtClean="0"/>
              <a:t>8</a:t>
            </a:fld>
            <a:endParaRPr lang="es-ES"/>
          </a:p>
        </p:txBody>
      </p:sp>
      <p:sp>
        <p:nvSpPr>
          <p:cNvPr id="7" name="CuadroTexto 6"/>
          <p:cNvSpPr txBox="1"/>
          <p:nvPr/>
        </p:nvSpPr>
        <p:spPr>
          <a:xfrm>
            <a:off x="8029872" y="5873434"/>
            <a:ext cx="2386608" cy="461665"/>
          </a:xfrm>
          <a:prstGeom prst="rect">
            <a:avLst/>
          </a:prstGeom>
          <a:noFill/>
        </p:spPr>
        <p:txBody>
          <a:bodyPr wrap="square" rtlCol="0">
            <a:spAutoFit/>
          </a:bodyPr>
          <a:lstStyle/>
          <a:p>
            <a:r>
              <a:rPr lang="en-US" sz="1200" i="1" dirty="0"/>
              <a:t>Richardson and Watson. Briefings in Bioinformatics. 2012</a:t>
            </a:r>
            <a:endParaRPr lang="es-ES" sz="1200" i="1" dirty="0"/>
          </a:p>
        </p:txBody>
      </p:sp>
    </p:spTree>
    <p:extLst>
      <p:ext uri="{BB962C8B-B14F-4D97-AF65-F5344CB8AC3E}">
        <p14:creationId xmlns:p14="http://schemas.microsoft.com/office/powerpoint/2010/main" val="37569115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Automatic</a:t>
            </a:r>
            <a:r>
              <a:rPr lang="es-ES" dirty="0"/>
              <a:t> </a:t>
            </a:r>
            <a:r>
              <a:rPr lang="es-ES" dirty="0" err="1"/>
              <a:t>annotation</a:t>
            </a:r>
            <a:r>
              <a:rPr lang="es-ES" dirty="0"/>
              <a:t>: </a:t>
            </a:r>
            <a:r>
              <a:rPr lang="es-ES" dirty="0" err="1"/>
              <a:t>limitations</a:t>
            </a:r>
            <a:endParaRPr lang="es-ES" dirty="0"/>
          </a:p>
        </p:txBody>
      </p:sp>
      <p:pic>
        <p:nvPicPr>
          <p:cNvPr id="7" name="Marcador de contenido 6"/>
          <p:cNvPicPr>
            <a:picLocks noGrp="1" noChangeAspect="1"/>
          </p:cNvPicPr>
          <p:nvPr>
            <p:ph idx="1"/>
          </p:nvPr>
        </p:nvPicPr>
        <p:blipFill>
          <a:blip r:embed="rId3"/>
          <a:stretch>
            <a:fillRect/>
          </a:stretch>
        </p:blipFill>
        <p:spPr>
          <a:xfrm>
            <a:off x="718058" y="2006612"/>
            <a:ext cx="8041638" cy="4309336"/>
          </a:xfrm>
          <a:prstGeom prst="rect">
            <a:avLst/>
          </a:prstGeom>
        </p:spPr>
      </p:pic>
      <p:sp>
        <p:nvSpPr>
          <p:cNvPr id="4" name="Marcador de fecha 3"/>
          <p:cNvSpPr>
            <a:spLocks noGrp="1"/>
          </p:cNvSpPr>
          <p:nvPr>
            <p:ph type="dt" sz="half" idx="10"/>
          </p:nvPr>
        </p:nvSpPr>
        <p:spPr/>
        <p:txBody>
          <a:bodyPr/>
          <a:lstStyle/>
          <a:p>
            <a:r>
              <a:rPr lang="es-ES" smtClean="0"/>
              <a:t>28/10/2022</a:t>
            </a:r>
            <a:endParaRPr lang="es-ES"/>
          </a:p>
        </p:txBody>
      </p:sp>
      <p:sp>
        <p:nvSpPr>
          <p:cNvPr id="5" name="Marcador de pie de página 4"/>
          <p:cNvSpPr>
            <a:spLocks noGrp="1"/>
          </p:cNvSpPr>
          <p:nvPr>
            <p:ph type="ftr" sz="quarter" idx="11"/>
          </p:nvPr>
        </p:nvSpPr>
        <p:spPr/>
        <p:txBody>
          <a:bodyPr/>
          <a:lstStyle/>
          <a:p>
            <a:r>
              <a:rPr lang="es-ES_tradnl" smtClean="0"/>
              <a:t>Secuenciación de genomas  bacterianos: herramientas y aplicaciones</a:t>
            </a:r>
            <a:endParaRPr lang="es-ES" dirty="0"/>
          </a:p>
        </p:txBody>
      </p:sp>
      <p:sp>
        <p:nvSpPr>
          <p:cNvPr id="6" name="Marcador de número de diapositiva 5"/>
          <p:cNvSpPr>
            <a:spLocks noGrp="1"/>
          </p:cNvSpPr>
          <p:nvPr>
            <p:ph type="sldNum" sz="quarter" idx="12"/>
          </p:nvPr>
        </p:nvSpPr>
        <p:spPr/>
        <p:txBody>
          <a:bodyPr/>
          <a:lstStyle/>
          <a:p>
            <a:fld id="{DD18BE11-CAC0-41C0-BEC2-9926CE80C6A6}" type="slidenum">
              <a:rPr lang="es-ES" smtClean="0"/>
              <a:t>9</a:t>
            </a:fld>
            <a:endParaRPr lang="es-ES"/>
          </a:p>
        </p:txBody>
      </p:sp>
      <p:sp>
        <p:nvSpPr>
          <p:cNvPr id="8" name="CuadroTexto 7"/>
          <p:cNvSpPr txBox="1"/>
          <p:nvPr/>
        </p:nvSpPr>
        <p:spPr>
          <a:xfrm>
            <a:off x="1702226" y="1667075"/>
            <a:ext cx="7634134" cy="369332"/>
          </a:xfrm>
          <a:prstGeom prst="rect">
            <a:avLst/>
          </a:prstGeom>
          <a:noFill/>
        </p:spPr>
        <p:txBody>
          <a:bodyPr wrap="square" rtlCol="0">
            <a:spAutoFit/>
          </a:bodyPr>
          <a:lstStyle/>
          <a:p>
            <a:r>
              <a:rPr lang="es-ES" dirty="0" err="1"/>
              <a:t>Inconsistent</a:t>
            </a:r>
            <a:r>
              <a:rPr lang="es-ES" dirty="0"/>
              <a:t> </a:t>
            </a:r>
            <a:r>
              <a:rPr lang="es-ES" dirty="0" err="1" smtClean="0"/>
              <a:t>annotation</a:t>
            </a:r>
            <a:r>
              <a:rPr lang="es-ES" dirty="0" smtClean="0"/>
              <a:t>, en un gen descrito evento de fusión </a:t>
            </a:r>
            <a:r>
              <a:rPr lang="es-ES" dirty="0" err="1" smtClean="0"/>
              <a:t>genica</a:t>
            </a:r>
            <a:r>
              <a:rPr lang="es-ES" dirty="0" smtClean="0"/>
              <a:t> </a:t>
            </a:r>
            <a:endParaRPr lang="es-ES" dirty="0"/>
          </a:p>
        </p:txBody>
      </p:sp>
      <p:sp>
        <p:nvSpPr>
          <p:cNvPr id="9" name="CuadroTexto 8"/>
          <p:cNvSpPr txBox="1"/>
          <p:nvPr/>
        </p:nvSpPr>
        <p:spPr>
          <a:xfrm>
            <a:off x="8077200" y="5995336"/>
            <a:ext cx="2386608" cy="461665"/>
          </a:xfrm>
          <a:prstGeom prst="rect">
            <a:avLst/>
          </a:prstGeom>
          <a:noFill/>
        </p:spPr>
        <p:txBody>
          <a:bodyPr wrap="square" rtlCol="0">
            <a:spAutoFit/>
          </a:bodyPr>
          <a:lstStyle/>
          <a:p>
            <a:r>
              <a:rPr lang="en-US" sz="1200" i="1" dirty="0"/>
              <a:t>Richardson and Watson. Briefings in Bioinformatics. 2012</a:t>
            </a:r>
            <a:endParaRPr lang="es-ES" sz="1200" i="1" dirty="0"/>
          </a:p>
        </p:txBody>
      </p:sp>
      <p:sp>
        <p:nvSpPr>
          <p:cNvPr id="3" name="Rectángulo 2"/>
          <p:cNvSpPr/>
          <p:nvPr/>
        </p:nvSpPr>
        <p:spPr>
          <a:xfrm>
            <a:off x="8359800" y="2327402"/>
            <a:ext cx="3600400" cy="461665"/>
          </a:xfrm>
          <a:prstGeom prst="rect">
            <a:avLst/>
          </a:prstGeom>
        </p:spPr>
        <p:txBody>
          <a:bodyPr wrap="square">
            <a:spAutoFit/>
          </a:bodyPr>
          <a:lstStyle/>
          <a:p>
            <a:r>
              <a:rPr lang="en-US" sz="1200" i="1" dirty="0" smtClean="0"/>
              <a:t>Salmonella </a:t>
            </a:r>
            <a:r>
              <a:rPr lang="en-US" sz="1200" i="1" dirty="0" err="1" smtClean="0"/>
              <a:t>typhi</a:t>
            </a:r>
            <a:r>
              <a:rPr lang="en-US" sz="1200" i="1" dirty="0" smtClean="0"/>
              <a:t> </a:t>
            </a:r>
            <a:r>
              <a:rPr lang="en-US" sz="1200" dirty="0"/>
              <a:t>CT18 (NC_003198) and </a:t>
            </a:r>
            <a:r>
              <a:rPr lang="en-US" sz="1200" i="1" dirty="0"/>
              <a:t>Salmonella </a:t>
            </a:r>
            <a:r>
              <a:rPr lang="en-US" sz="1200" i="1" dirty="0" err="1"/>
              <a:t>typhi</a:t>
            </a:r>
            <a:r>
              <a:rPr lang="en-US" sz="1200" i="1" dirty="0"/>
              <a:t> </a:t>
            </a:r>
            <a:r>
              <a:rPr lang="en-US" sz="1200" dirty="0" smtClean="0"/>
              <a:t>Ty2 (NC_004631</a:t>
            </a:r>
            <a:r>
              <a:rPr lang="en-US" sz="1200" dirty="0"/>
              <a:t>) there is a single ORF of 690 </a:t>
            </a:r>
            <a:r>
              <a:rPr lang="en-US" sz="1200" dirty="0" err="1"/>
              <a:t>bp</a:t>
            </a:r>
            <a:endParaRPr lang="es-ES" sz="1200" dirty="0"/>
          </a:p>
        </p:txBody>
      </p:sp>
    </p:spTree>
    <p:extLst>
      <p:ext uri="{BB962C8B-B14F-4D97-AF65-F5344CB8AC3E}">
        <p14:creationId xmlns:p14="http://schemas.microsoft.com/office/powerpoint/2010/main" val="2900592745"/>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12407</TotalTime>
  <Words>4528</Words>
  <Application>Microsoft Office PowerPoint</Application>
  <PresentationFormat>Panorámica</PresentationFormat>
  <Paragraphs>582</Paragraphs>
  <Slides>43</Slides>
  <Notes>26</Notes>
  <HiddenSlides>3</HiddenSlides>
  <MMClips>0</MMClips>
  <ScaleCrop>false</ScaleCrop>
  <HeadingPairs>
    <vt:vector size="6" baseType="variant">
      <vt:variant>
        <vt:lpstr>Fuentes usadas</vt:lpstr>
      </vt:variant>
      <vt:variant>
        <vt:i4>6</vt:i4>
      </vt:variant>
      <vt:variant>
        <vt:lpstr>Tema</vt:lpstr>
      </vt:variant>
      <vt:variant>
        <vt:i4>3</vt:i4>
      </vt:variant>
      <vt:variant>
        <vt:lpstr>Títulos de diapositiva</vt:lpstr>
      </vt:variant>
      <vt:variant>
        <vt:i4>43</vt:i4>
      </vt:variant>
    </vt:vector>
  </HeadingPairs>
  <TitlesOfParts>
    <vt:vector size="52" baseType="lpstr">
      <vt:lpstr>Arial Unicode MS</vt:lpstr>
      <vt:lpstr>Arial</vt:lpstr>
      <vt:lpstr>Calibri</vt:lpstr>
      <vt:lpstr>Consolas</vt:lpstr>
      <vt:lpstr>Helvetica</vt:lpstr>
      <vt:lpstr>文泉驛微米黑</vt:lpstr>
      <vt:lpstr>Tema de Office</vt:lpstr>
      <vt:lpstr>1_Tema de Office</vt:lpstr>
      <vt:lpstr>2_Tema de Office</vt:lpstr>
      <vt:lpstr>Presentación de PowerPoint</vt:lpstr>
      <vt:lpstr>Bacterial genome characteristics </vt:lpstr>
      <vt:lpstr>Annotation</vt:lpstr>
      <vt:lpstr>Main categories</vt:lpstr>
      <vt:lpstr>Automatic annotation</vt:lpstr>
      <vt:lpstr>Automatic annotation</vt:lpstr>
      <vt:lpstr>Automatic annotation</vt:lpstr>
      <vt:lpstr>Automatic annotation: limitations</vt:lpstr>
      <vt:lpstr>Automatic annotation: limitations</vt:lpstr>
      <vt:lpstr>Automatic annotation: limitations</vt:lpstr>
      <vt:lpstr>Automatic annotation: limitations</vt:lpstr>
      <vt:lpstr>Automatic annotation: limitations</vt:lpstr>
      <vt:lpstr>Automatic annotation: limitations</vt:lpstr>
      <vt:lpstr>Automatic annotation: limitations</vt:lpstr>
      <vt:lpstr>Automatic annotation: limitations</vt:lpstr>
      <vt:lpstr>Automatic annotation: Prokka (Rapid prokaryotic genome annotation)</vt:lpstr>
      <vt:lpstr>Automatic annotation: Prokka</vt:lpstr>
      <vt:lpstr>Automatic annotation: Prokka</vt:lpstr>
      <vt:lpstr>Prokka: Sequence databases </vt:lpstr>
      <vt:lpstr>Prokka: Sequence databases </vt:lpstr>
      <vt:lpstr>Automatic annotation: Prokka</vt:lpstr>
      <vt:lpstr>Automatic annotation: Prokka</vt:lpstr>
      <vt:lpstr>Automatic annotation: Prokka output</vt:lpstr>
      <vt:lpstr>Annotation format: gff3</vt:lpstr>
      <vt:lpstr>Formato del fichero GFF (General feature format)</vt:lpstr>
      <vt:lpstr>Annotation format: gbk</vt:lpstr>
      <vt:lpstr>Annotation format: gbk</vt:lpstr>
      <vt:lpstr>Resistance prediction using WGS</vt:lpstr>
      <vt:lpstr>Resistance prediction using WGS</vt:lpstr>
      <vt:lpstr>Resistance prediction using WGS</vt:lpstr>
      <vt:lpstr>Mapping vs Assembly</vt:lpstr>
      <vt:lpstr>rMAP - rapid microbial analysis pipeline- for ESKAPE bacterial group wgs data</vt:lpstr>
      <vt:lpstr>Annotation visualization using PlasmidID</vt:lpstr>
      <vt:lpstr>Annotation using PlasmidID</vt:lpstr>
      <vt:lpstr>Annotation using PlasmidID</vt:lpstr>
      <vt:lpstr>  Understanding the image: track by track  </vt:lpstr>
      <vt:lpstr>  Understanding the image: track by track  </vt:lpstr>
      <vt:lpstr>  Understanding the image: track by track  </vt:lpstr>
      <vt:lpstr>  Understanding the image: track by track  </vt:lpstr>
      <vt:lpstr>  Understanding the image: track by track  </vt:lpstr>
      <vt:lpstr>  Understanding the image: track by track  </vt:lpstr>
      <vt:lpstr>Manual annotation: Artemis</vt:lpstr>
      <vt:lpstr>Thanks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Miguel Juliá</dc:creator>
  <cp:lastModifiedBy>Isabel Cuesta De La Plaza</cp:lastModifiedBy>
  <cp:revision>186</cp:revision>
  <dcterms:created xsi:type="dcterms:W3CDTF">2018-09-27T09:17:10Z</dcterms:created>
  <dcterms:modified xsi:type="dcterms:W3CDTF">2022-10-27T20:05:45Z</dcterms:modified>
</cp:coreProperties>
</file>